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7" r:id="rId14"/>
    <p:sldId id="318"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39" r:id="rId30"/>
    <p:sldId id="337" r:id="rId31"/>
    <p:sldId id="338" r:id="rId32"/>
    <p:sldId id="328" r:id="rId33"/>
    <p:sldId id="324" r:id="rId34"/>
    <p:sldId id="325" r:id="rId35"/>
    <p:sldId id="284" r:id="rId36"/>
    <p:sldId id="303"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1" autoAdjust="0"/>
    <p:restoredTop sz="68681" autoAdjust="0"/>
  </p:normalViewPr>
  <p:slideViewPr>
    <p:cSldViewPr>
      <p:cViewPr varScale="1">
        <p:scale>
          <a:sx n="83" d="100"/>
          <a:sy n="83" d="100"/>
        </p:scale>
        <p:origin x="-1440" y="-84"/>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29/07/2014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Intel Pentium (1993) was the first widely available SMP processors in the x86</a:t>
            </a:r>
            <a:r>
              <a:rPr lang="en-GB" baseline="0" dirty="0" smtClean="0"/>
              <a:t> world,</a:t>
            </a:r>
          </a:p>
          <a:p>
            <a:r>
              <a:rPr lang="en-GB" baseline="0" dirty="0" smtClean="0"/>
              <a:t>http://en.wikipedia.org/wiki/Symmetric_multiprocessing#Entry-level_systems </a:t>
            </a:r>
          </a:p>
          <a:p>
            <a:endParaRPr lang="en-GB" baseline="0" dirty="0" smtClean="0"/>
          </a:p>
          <a:p>
            <a:r>
              <a:rPr lang="en-GB" baseline="0" dirty="0" smtClean="0"/>
              <a:t>Knights Landing – 72 core Atom CPU, http://www.realworldtech.com/knights-landing-details/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Shared state in .NET surfaces through such items as the lock/unlock keywords, storing data in thread local storage, as well as synchronization objects to co-ordinate with a UI.</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.NET 1.0 – </a:t>
            </a:r>
            <a:r>
              <a:rPr lang="en-GB" baseline="0" dirty="0" err="1" smtClean="0"/>
              <a:t>ThreadPool</a:t>
            </a:r>
            <a:endParaRPr lang="en-GB" baseline="0" dirty="0" smtClean="0"/>
          </a:p>
          <a:p>
            <a:r>
              <a:rPr lang="en-GB" baseline="0" dirty="0" smtClean="0"/>
              <a:t>.NET 2.0 – </a:t>
            </a:r>
            <a:r>
              <a:rPr lang="en-GB" baseline="0" dirty="0" err="1" smtClean="0"/>
              <a:t>SynchronizationContext</a:t>
            </a:r>
            <a:r>
              <a:rPr lang="en-GB" baseline="0" dirty="0" smtClean="0"/>
              <a:t> meant we could marshal information between a UI and background threads</a:t>
            </a:r>
          </a:p>
          <a:p>
            <a:r>
              <a:rPr lang="en-GB" baseline="0" dirty="0" smtClean="0"/>
              <a:t>.NET 4.0 – The TPL arrives, with </a:t>
            </a:r>
            <a:r>
              <a:rPr lang="en-GB" baseline="0" dirty="0" err="1" smtClean="0"/>
              <a:t>System.Collections.Concurrent</a:t>
            </a:r>
            <a:r>
              <a:rPr lang="en-GB" baseline="0" dirty="0" smtClean="0"/>
              <a:t> to provide thread-safe data structures and underneath the thread pool queue architecture was completely overhauled.</a:t>
            </a:r>
          </a:p>
          <a:p>
            <a:r>
              <a:rPr lang="en-GB" baseline="0" dirty="0" smtClean="0"/>
              <a:t>.NET 4.5 – </a:t>
            </a:r>
            <a:r>
              <a:rPr lang="en-GB" baseline="0" dirty="0" err="1" smtClean="0"/>
              <a:t>async</a:t>
            </a:r>
            <a:r>
              <a:rPr lang="en-GB" baseline="0" dirty="0" smtClean="0"/>
              <a:t> … await – a good solution for responsive designs, and I/O bound operations, but it really is thread sharing, rather than true multi-threading.  The aim of </a:t>
            </a:r>
            <a:r>
              <a:rPr lang="en-GB" baseline="0" dirty="0" err="1" smtClean="0"/>
              <a:t>async</a:t>
            </a:r>
            <a:r>
              <a:rPr lang="en-GB" baseline="0" dirty="0" smtClean="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No Dataflow pixie dust. </a:t>
            </a:r>
            <a:r>
              <a:rPr lang="en-GB" b="1" baseline="0" dirty="0" smtClean="0"/>
              <a:t>(Snippet 1.1)</a:t>
            </a:r>
          </a:p>
          <a:p>
            <a:pPr marL="228600" indent="-228600">
              <a:buAutoNum type="arabicParenR"/>
            </a:pPr>
            <a:endParaRPr lang="en-GB" baseline="0" dirty="0" smtClean="0"/>
          </a:p>
          <a:p>
            <a:pPr marL="228600" indent="-228600">
              <a:buAutoNum type="arabicParenR"/>
            </a:pPr>
            <a:r>
              <a:rPr lang="en-GB" baseline="0" dirty="0" smtClean="0"/>
              <a:t>Let’s add some Dataflow logic – a single </a:t>
            </a:r>
            <a:r>
              <a:rPr lang="en-GB" baseline="0" dirty="0" err="1" smtClean="0"/>
              <a:t>ActionBlock</a:t>
            </a:r>
            <a:r>
              <a:rPr lang="en-GB" baseline="0" dirty="0" smtClean="0"/>
              <a:t> replacing operation, same speed.  Add thread IDs.</a:t>
            </a:r>
          </a:p>
          <a:p>
            <a:pPr marL="228600" indent="-228600">
              <a:buAutoNum type="arabicParenR"/>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Let’s add </a:t>
            </a:r>
            <a:r>
              <a:rPr lang="en-GB" sz="1200" kern="1200" dirty="0" err="1" smtClean="0">
                <a:solidFill>
                  <a:schemeClr val="tx1"/>
                </a:solidFill>
                <a:latin typeface="+mn-lt"/>
                <a:ea typeface="+mn-ea"/>
                <a:cs typeface="+mn-cs"/>
              </a:rPr>
              <a:t>ExecutionDataflowBlockOptions</a:t>
            </a:r>
            <a:r>
              <a:rPr lang="en-GB" sz="1200" kern="1200" dirty="0" smtClean="0">
                <a:solidFill>
                  <a:schemeClr val="tx1"/>
                </a:solidFill>
                <a:latin typeface="+mn-lt"/>
                <a:ea typeface="+mn-ea"/>
                <a:cs typeface="+mn-cs"/>
              </a:rPr>
              <a:t> with </a:t>
            </a:r>
            <a:r>
              <a:rPr lang="en-GB" sz="1200" kern="1200" dirty="0" err="1" smtClean="0">
                <a:solidFill>
                  <a:schemeClr val="tx1"/>
                </a:solidFill>
                <a:latin typeface="+mn-lt"/>
                <a:ea typeface="+mn-ea"/>
                <a:cs typeface="+mn-cs"/>
              </a:rPr>
              <a:t>MaxDegreeOfParallelism</a:t>
            </a:r>
            <a:r>
              <a:rPr lang="en-GB" sz="1200" kern="1200" dirty="0" smtClean="0">
                <a:solidFill>
                  <a:schemeClr val="tx1"/>
                </a:solidFill>
                <a:latin typeface="+mn-lt"/>
                <a:ea typeface="+mn-ea"/>
                <a:cs typeface="+mn-cs"/>
              </a:rPr>
              <a:t> of 4 – now we have multi threaded operation. Thread IDs clearly show thread reuse from thread pool. </a:t>
            </a:r>
            <a:r>
              <a:rPr lang="en-GB" b="1" baseline="0" dirty="0" smtClean="0"/>
              <a:t>(Snippet 1.2)</a:t>
            </a:r>
          </a:p>
          <a:p>
            <a:pPr marL="228600" indent="-228600">
              <a:buAutoNum type="arabicParenR"/>
            </a:pPr>
            <a:endParaRPr lang="en-GB" baseline="0" dirty="0" smtClean="0"/>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Take the MD5 example and separate the calculation (</a:t>
            </a:r>
            <a:r>
              <a:rPr lang="en-GB" baseline="0" dirty="0" err="1" smtClean="0"/>
              <a:t>TransformBlock</a:t>
            </a:r>
            <a:r>
              <a:rPr lang="en-GB" baseline="0" dirty="0" smtClean="0"/>
              <a:t>) from the console output (</a:t>
            </a:r>
            <a:r>
              <a:rPr lang="en-GB" baseline="0" dirty="0" err="1" smtClean="0"/>
              <a:t>ActionBlock</a:t>
            </a:r>
            <a:r>
              <a:rPr lang="en-GB" baseline="0" dirty="0" smtClean="0"/>
              <a:t>).  Need to link the items together, and we can also reduce the concurrency in the </a:t>
            </a:r>
            <a:r>
              <a:rPr lang="en-GB" baseline="0" dirty="0" err="1" smtClean="0"/>
              <a:t>ActionBlock</a:t>
            </a:r>
            <a:r>
              <a:rPr lang="en-GB" baseline="0" dirty="0" smtClean="0"/>
              <a:t>. </a:t>
            </a:r>
            <a:r>
              <a:rPr lang="en-GB" b="1" baseline="0" dirty="0" smtClean="0"/>
              <a:t>(Snippet 1.3)</a:t>
            </a:r>
            <a:endParaRPr lang="en-GB" baseline="0" dirty="0" smtClean="0"/>
          </a:p>
          <a:p>
            <a:pPr marL="228600" indent="-228600">
              <a:buAutoNum type="arabicParenR"/>
            </a:pPr>
            <a:endParaRPr lang="en-GB" baseline="0" dirty="0" smtClean="0"/>
          </a:p>
          <a:p>
            <a:pPr marL="228600" indent="-228600">
              <a:buAutoNum type="arabicParenR"/>
            </a:pPr>
            <a:r>
              <a:rPr lang="en-GB" baseline="0" dirty="0" smtClean="0"/>
              <a:t>Should note that the order is now being preserved by the </a:t>
            </a:r>
            <a:r>
              <a:rPr lang="en-GB" baseline="0" dirty="0" err="1" smtClean="0"/>
              <a:t>TransformBlock</a:t>
            </a:r>
            <a:r>
              <a:rPr lang="en-GB" baseline="0" dirty="0" smtClean="0"/>
              <a:t> – the order of console output matches that of the inputs.</a:t>
            </a:r>
          </a:p>
          <a:p>
            <a:pPr marL="228600" indent="-228600">
              <a:buAutoNum type="arabicParenR"/>
            </a:pPr>
            <a:endParaRPr lang="en-GB" baseline="0" dirty="0" smtClean="0"/>
          </a:p>
          <a:p>
            <a:pPr marL="0" indent="0">
              <a:buNone/>
            </a:pPr>
            <a:r>
              <a:rPr lang="en-GB" baseline="0" dirty="0" smtClean="0"/>
              <a:t>To mention </a:t>
            </a:r>
            <a:r>
              <a:rPr lang="en-GB" baseline="0" dirty="0" err="1" smtClean="0"/>
              <a:t>TransformBlock</a:t>
            </a:r>
            <a:r>
              <a:rPr lang="en-GB" baseline="0" dirty="0" smtClean="0"/>
              <a:t> is effectively an </a:t>
            </a:r>
            <a:r>
              <a:rPr lang="en-GB" baseline="0" dirty="0" err="1" smtClean="0"/>
              <a:t>ActionBlock</a:t>
            </a:r>
            <a:r>
              <a:rPr lang="en-GB" baseline="0" dirty="0" smtClean="0"/>
              <a:t> with an output </a:t>
            </a:r>
            <a:r>
              <a:rPr lang="en-GB" baseline="0" dirty="0" err="1" smtClean="0"/>
              <a:t>BufferBlock</a:t>
            </a:r>
            <a:r>
              <a:rPr lang="en-GB" baseline="0" dirty="0" smtClean="0"/>
              <a:t> for results (which is how the order is preserved – in this buffer).</a:t>
            </a:r>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a:t>
            </a:r>
            <a:r>
              <a:rPr lang="en-GB" baseline="0" smtClean="0"/>
              <a:t>console window.</a:t>
            </a: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Publish-Subscribe or </a:t>
            </a:r>
            <a:r>
              <a:rPr lang="en-GB" baseline="0" dirty="0" err="1" smtClean="0"/>
              <a:t>PubSub</a:t>
            </a:r>
            <a:r>
              <a:rPr lang="en-GB" baseline="0" dirty="0" smtClean="0"/>
              <a:t> is the pattern (http://www.eaipatterns.com/PublishSubscribeChannel.html) but also known as </a:t>
            </a:r>
            <a:r>
              <a:rPr lang="en-GB" baseline="0" dirty="0" err="1" smtClean="0"/>
              <a:t>FanOut</a:t>
            </a:r>
            <a:r>
              <a:rPr lang="en-GB" baseline="0" dirty="0" smtClean="0"/>
              <a:t>.</a:t>
            </a:r>
          </a:p>
          <a:p>
            <a:endParaRPr lang="en-GB" baseline="0" dirty="0" smtClean="0"/>
          </a:p>
          <a:p>
            <a:r>
              <a:rPr lang="en-GB" baseline="0" dirty="0" smtClean="0"/>
              <a:t>Note: initial input is a LinkTo from the </a:t>
            </a:r>
            <a:r>
              <a:rPr lang="en-GB" baseline="0" dirty="0" err="1" smtClean="0"/>
              <a:t>TransformManyBlock</a:t>
            </a:r>
            <a:r>
              <a:rPr lang="en-GB" baseline="0" dirty="0" smtClean="0"/>
              <a:t> detailed in the slide, ‘Filtering with </a:t>
            </a:r>
            <a:r>
              <a:rPr lang="en-GB" baseline="0" dirty="0" err="1" smtClean="0"/>
              <a:t>TransformManyBlock</a:t>
            </a:r>
            <a:r>
              <a:rPr lang="en-GB" baseline="0" dirty="0" smtClean="0"/>
              <a:t>’, but has been omitted because this slide is already rather crowded.</a:t>
            </a: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36</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37</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Allegedly</a:t>
            </a:r>
            <a:r>
              <a:rPr lang="en-GB" baseline="0" dirty="0" smtClean="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(imagine </a:t>
            </a:r>
            <a:r>
              <a:rPr lang="en-GB" baseline="0" dirty="0" err="1" smtClean="0"/>
              <a:t>Propellerheads</a:t>
            </a:r>
            <a:r>
              <a:rPr lang="en-GB" baseline="0" dirty="0" smtClean="0"/>
              <a:t> feat Shirley </a:t>
            </a:r>
            <a:r>
              <a:rPr lang="en-GB" baseline="0" dirty="0" err="1" smtClean="0"/>
              <a:t>Bassey</a:t>
            </a:r>
            <a:r>
              <a:rPr lang="en-GB" baseline="0" dirty="0" smtClean="0"/>
              <a:t> at this point, http://www.youtube.com/watch?v=yzLT6_TQmq8)</a:t>
            </a:r>
          </a:p>
          <a:p>
            <a:endParaRPr lang="en-GB" baseline="0" dirty="0" smtClean="0"/>
          </a:p>
          <a:p>
            <a:r>
              <a:rPr lang="en-GB" baseline="0" dirty="0" smtClean="0"/>
              <a:t>The Actor based model was first described in 1973, and by 1973 the white paper, </a:t>
            </a:r>
            <a:r>
              <a:rPr lang="en-GB" sz="1200" b="0" i="1" kern="1200" dirty="0" smtClean="0">
                <a:solidFill>
                  <a:schemeClr val="tx1"/>
                </a:solidFill>
                <a:effectLst/>
                <a:latin typeface="+mn-lt"/>
                <a:ea typeface="+mn-ea"/>
                <a:cs typeface="+mn-cs"/>
              </a:rPr>
              <a:t>Laws for Communicating Parallel Processes</a:t>
            </a:r>
            <a:r>
              <a:rPr lang="en-GB" sz="1200" b="0" i="0" kern="1200" dirty="0" smtClean="0">
                <a:solidFill>
                  <a:schemeClr val="tx1"/>
                </a:solidFill>
                <a:effectLst/>
                <a:latin typeface="+mn-lt"/>
                <a:ea typeface="+mn-ea"/>
                <a:cs typeface="+mn-cs"/>
              </a:rPr>
              <a:t>, was published discussing an Actor based pattern for handling concurrency </a:t>
            </a:r>
            <a:r>
              <a:rPr lang="en-GB" baseline="0" dirty="0" smtClean="0"/>
              <a:t>- http://en.wikipedia.org/wiki/Actor_model</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person demo: </a:t>
            </a:r>
          </a:p>
          <a:p>
            <a:endParaRPr lang="en-GB" baseline="0" dirty="0" smtClean="0"/>
          </a:p>
          <a:p>
            <a:r>
              <a:rPr lang="en-GB" baseline="0" dirty="0" smtClean="0"/>
              <a:t>STEP 1 – hand a single notebook out for people to write the name of their favourite food, we have a single shared state we lock as we write, during which we block the next person</a:t>
            </a:r>
          </a:p>
          <a:p>
            <a:endParaRPr lang="en-GB" baseline="0" dirty="0" smtClean="0"/>
          </a:p>
          <a:p>
            <a:r>
              <a:rPr lang="en-GB" baseline="0" dirty="0" smtClean="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r>
              <a:rPr lang="en-GB" baseline="0" dirty="0" smtClean="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endParaRPr lang="en-GB" baseline="0" dirty="0" smtClean="0"/>
          </a:p>
          <a:p>
            <a:r>
              <a:rPr lang="en-GB" baseline="0" dirty="0" smtClean="0"/>
              <a:t>State Space Explosion diagram extended from example in http://www.biglab.org/4th-Btrans/slides/YutingChen.ppt</a:t>
            </a:r>
            <a:endParaRPr lang="en-GB" b="1"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1977 paper:</a:t>
            </a:r>
          </a:p>
          <a:p>
            <a:endParaRPr lang="en-GB" baseline="0" dirty="0" smtClean="0"/>
          </a:p>
          <a:p>
            <a:r>
              <a:rPr lang="en-GB" baseline="0" dirty="0" smtClean="0"/>
              <a:t>' A crude analogy from physics may make activation more clear.</a:t>
            </a:r>
          </a:p>
          <a:p>
            <a:endParaRPr lang="en-GB" baseline="0" dirty="0" smtClean="0"/>
          </a:p>
          <a:p>
            <a:r>
              <a:rPr lang="en-GB" baseline="0" dirty="0" smtClean="0"/>
              <a:t>A photon (message) is received by an atom (target) which puts it into an</a:t>
            </a:r>
          </a:p>
          <a:p>
            <a:r>
              <a:rPr lang="en-GB" baseline="0" dirty="0" smtClean="0"/>
              <a:t>excited state. After a while, the atom gives off one or more photons and returns to its ground state.</a:t>
            </a:r>
          </a:p>
          <a:p>
            <a:endParaRPr lang="en-GB" baseline="0" dirty="0" smtClean="0"/>
          </a:p>
          <a:p>
            <a:r>
              <a:rPr lang="en-GB" baseline="0" dirty="0" smtClean="0"/>
              <a:t>These emitted photons may then be received by other atoms, and these secondary events are said to</a:t>
            </a:r>
          </a:p>
          <a:p>
            <a:r>
              <a:rPr lang="en-GB" baseline="0" dirty="0" smtClean="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29/07/2014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29/07/2014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29/07/2014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91597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29/07/2014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29/07/2014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29/07/2014</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29/07/2014</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huddle.com/care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smtClean="0">
                <a:solidFill>
                  <a:srgbClr val="0089D0"/>
                </a:solidFill>
              </a:rPr>
              <a:t>Liam </a:t>
            </a:r>
            <a:r>
              <a:rPr lang="en-GB" dirty="0">
                <a:solidFill>
                  <a:srgbClr val="0089D0"/>
                </a:solidFill>
              </a:rPr>
              <a:t>Westley</a:t>
            </a:r>
          </a:p>
          <a:p>
            <a:endParaRPr lang="en-GB" dirty="0" smtClean="0">
              <a:solidFill>
                <a:srgbClr val="609104"/>
              </a:solidFill>
            </a:endParaRPr>
          </a:p>
          <a:p>
            <a:r>
              <a:rPr lang="en-GB" dirty="0" smtClean="0">
                <a:solidFill>
                  <a:srgbClr val="0089D0"/>
                </a:solidFill>
              </a:rPr>
              <a:t>NDC Oslo 2014</a:t>
            </a:r>
          </a:p>
          <a:p>
            <a:r>
              <a:rPr lang="en-GB" dirty="0" smtClean="0">
                <a:solidFill>
                  <a:srgbClr val="0089D0"/>
                </a:solidFill>
              </a:rPr>
              <a:t> </a:t>
            </a:r>
            <a:endParaRPr lang="en-GB" dirty="0">
              <a:solidFill>
                <a:srgbClr val="0089D0"/>
              </a:solidFill>
            </a:endParaRPr>
          </a:p>
          <a:p>
            <a:r>
              <a:rPr lang="en-GB" dirty="0" smtClean="0">
                <a:solidFill>
                  <a:srgbClr val="0089D0"/>
                </a:solidFill>
              </a:rPr>
              <a:t>All code and slides will be available at</a:t>
            </a:r>
          </a:p>
          <a:p>
            <a:r>
              <a:rPr lang="en-GB" dirty="0">
                <a:solidFill>
                  <a:srgbClr val="0089D0"/>
                </a:solidFill>
              </a:rPr>
              <a:t>https://github.com/westleyl/NDCOslo-Actor</a:t>
            </a:r>
            <a:endParaRPr lang="en-GB" dirty="0" smtClean="0">
              <a:solidFill>
                <a:srgbClr val="0089D0"/>
              </a:solidFill>
            </a:endParaRPr>
          </a:p>
        </p:txBody>
      </p:sp>
      <p:sp>
        <p:nvSpPr>
          <p:cNvPr id="2" name="Title 1"/>
          <p:cNvSpPr>
            <a:spLocks noGrp="1"/>
          </p:cNvSpPr>
          <p:nvPr>
            <p:ph type="ctrTitle"/>
          </p:nvPr>
        </p:nvSpPr>
        <p:spPr>
          <a:xfrm>
            <a:off x="0" y="476672"/>
            <a:ext cx="12192000" cy="1470025"/>
          </a:xfrm>
        </p:spPr>
        <p:txBody>
          <a:bodyPr>
            <a:normAutofit/>
          </a:bodyPr>
          <a:lstStyle/>
          <a:p>
            <a:r>
              <a:rPr lang="en-GB" sz="5400" dirty="0" smtClean="0">
                <a:solidFill>
                  <a:srgbClr val="0089D0"/>
                </a:solidFill>
              </a:rPr>
              <a:t>An Actor’s Life For Me</a:t>
            </a:r>
            <a:br>
              <a:rPr lang="en-GB" sz="5400" dirty="0" smtClean="0">
                <a:solidFill>
                  <a:srgbClr val="0089D0"/>
                </a:solidFill>
              </a:rPr>
            </a:br>
            <a:r>
              <a:rPr lang="en-GB" sz="2800" dirty="0" smtClean="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 - .NET </a:t>
            </a:r>
            <a:endParaRPr lang="en-GB" sz="5400" dirty="0"/>
          </a:p>
        </p:txBody>
      </p:sp>
      <p:sp>
        <p:nvSpPr>
          <p:cNvPr id="3" name="Content Placeholder 2"/>
          <p:cNvSpPr>
            <a:spLocks noGrp="1"/>
          </p:cNvSpPr>
          <p:nvPr>
            <p:ph idx="1"/>
          </p:nvPr>
        </p:nvSpPr>
        <p:spPr/>
        <p:txBody>
          <a:bodyPr/>
          <a:lstStyle/>
          <a:p>
            <a:pPr marL="0" indent="0">
              <a:buNone/>
            </a:pPr>
            <a:r>
              <a:rPr lang="en-GB" dirty="0" smtClean="0"/>
              <a:t>In terms of x86 hardware we have seen the move from single CPU to dual CPU, to multi-core, to multi-threaded multi-core, all in less than 20 years.  Intel is getting ready to launch a 72-core CPU called Knights Landing in 2015.</a:t>
            </a:r>
          </a:p>
          <a:p>
            <a:pPr marL="0" indent="0">
              <a:buNone/>
            </a:pPr>
            <a:endParaRPr lang="en-GB" dirty="0"/>
          </a:p>
          <a:p>
            <a:pPr marL="0" indent="0">
              <a:buNone/>
            </a:pPr>
            <a:r>
              <a:rPr lang="en-GB" dirty="0" smtClean="0"/>
              <a:t>In the same time, our software tools have not really updated to the same degree. </a:t>
            </a:r>
            <a:r>
              <a:rPr lang="en-GB" dirty="0"/>
              <a:t> </a:t>
            </a:r>
            <a:r>
              <a:rPr lang="en-GB" dirty="0" smtClean="0"/>
              <a:t>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solution(s</a:t>
            </a:r>
            <a:r>
              <a:rPr lang="en-GB" dirty="0" smtClean="0"/>
              <a:t>) -</a:t>
            </a:r>
            <a:r>
              <a:rPr lang="en-GB" sz="5400" dirty="0" smtClean="0"/>
              <a:t> .NET</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.NET has always had access to a </a:t>
            </a:r>
            <a:r>
              <a:rPr lang="en-GB" dirty="0" err="1" smtClean="0"/>
              <a:t>ThreadPool</a:t>
            </a:r>
            <a:r>
              <a:rPr lang="en-GB" dirty="0" smtClean="0"/>
              <a:t> but really it was up to you as a programmer to work out what was going on</a:t>
            </a:r>
          </a:p>
          <a:p>
            <a:r>
              <a:rPr lang="en-GB" dirty="0" smtClean="0"/>
              <a:t>In .NET 2.0 we got a </a:t>
            </a:r>
            <a:r>
              <a:rPr lang="en-GB" dirty="0" err="1" smtClean="0"/>
              <a:t>SynchronizationContext</a:t>
            </a:r>
            <a:r>
              <a:rPr lang="en-GB" dirty="0" smtClean="0"/>
              <a:t> for thread work and the Event-Based Synchronisation Pattern (EAP)</a:t>
            </a:r>
          </a:p>
          <a:p>
            <a:r>
              <a:rPr lang="en-GB" dirty="0" smtClean="0"/>
              <a:t>For .NET 4.0 the Task Parallel Library (TPL) greatly helped, and introduced the Concurrent collections; thread-safe data structures</a:t>
            </a:r>
          </a:p>
          <a:p>
            <a:r>
              <a:rPr lang="en-GB" dirty="0" smtClean="0"/>
              <a:t>With .NET 4.5 the introduction of </a:t>
            </a:r>
            <a:r>
              <a:rPr lang="en-GB" sz="2800" b="1" dirty="0" err="1" smtClean="0">
                <a:solidFill>
                  <a:schemeClr val="bg1"/>
                </a:solidFill>
                <a:latin typeface="Courier New" panose="02070309020205020404" pitchFamily="49" charset="0"/>
                <a:cs typeface="Courier New" panose="02070309020205020404" pitchFamily="49" charset="0"/>
              </a:rPr>
              <a:t>async</a:t>
            </a:r>
            <a:r>
              <a:rPr lang="en-GB" sz="2800" b="1" dirty="0" smtClean="0">
                <a:solidFill>
                  <a:schemeClr val="bg1"/>
                </a:solidFill>
                <a:latin typeface="Courier New" panose="02070309020205020404" pitchFamily="49" charset="0"/>
                <a:cs typeface="Courier New" panose="02070309020205020404" pitchFamily="49" charset="0"/>
              </a:rPr>
              <a:t> … await</a:t>
            </a:r>
            <a:r>
              <a:rPr lang="en-GB" dirty="0" smtClean="0"/>
              <a:t> made responsive designs easier, especially in the UI</a:t>
            </a:r>
            <a:endParaRPr lang="en-GB" dirty="0"/>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TPL Dataflow</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Built on top of the functionality of the TPL, we now have the TPL Dataflow Library (a </a:t>
            </a:r>
            <a:r>
              <a:rPr lang="en-GB" dirty="0" err="1" smtClean="0"/>
              <a:t>Nuget</a:t>
            </a:r>
            <a:r>
              <a:rPr lang="en-GB" dirty="0" smtClean="0"/>
              <a:t> 2.5 package) providing C# and VB.NET with an Actor based pattern for concurrent programming.</a:t>
            </a:r>
          </a:p>
          <a:p>
            <a:pPr marL="0" indent="0">
              <a:buNone/>
            </a:pPr>
            <a:endParaRPr lang="en-GB" dirty="0" smtClean="0"/>
          </a:p>
          <a:p>
            <a:r>
              <a:rPr lang="en-GB" dirty="0" smtClean="0"/>
              <a:t>.NET </a:t>
            </a:r>
            <a:r>
              <a:rPr lang="en-GB" dirty="0"/>
              <a:t>Framework 4.5</a:t>
            </a:r>
          </a:p>
          <a:p>
            <a:pPr lvl="1"/>
            <a:r>
              <a:rPr lang="en-GB" dirty="0" smtClean="0"/>
              <a:t>Windows 8 and Windows </a:t>
            </a:r>
            <a:r>
              <a:rPr lang="en-GB" dirty="0"/>
              <a:t>Phone </a:t>
            </a:r>
            <a:r>
              <a:rPr lang="en-GB" dirty="0" smtClean="0"/>
              <a:t>8.1</a:t>
            </a:r>
          </a:p>
          <a:p>
            <a:pPr lvl="1"/>
            <a:r>
              <a:rPr lang="en-GB" dirty="0" smtClean="0"/>
              <a:t>Windows </a:t>
            </a:r>
            <a:r>
              <a:rPr lang="en-GB" dirty="0"/>
              <a:t>Phone Silverlight </a:t>
            </a:r>
            <a:r>
              <a:rPr lang="en-GB" dirty="0" smtClean="0"/>
              <a:t>8</a:t>
            </a:r>
          </a:p>
          <a:p>
            <a:pPr lvl="1"/>
            <a:r>
              <a:rPr lang="en-GB" dirty="0" smtClean="0"/>
              <a:t>Portable </a:t>
            </a:r>
            <a:r>
              <a:rPr lang="en-GB" dirty="0"/>
              <a:t>Class </a:t>
            </a:r>
            <a:r>
              <a:rPr lang="en-GB" dirty="0" smtClean="0"/>
              <a:t>Libraries, this ensures non-Windows support for TPL Dataflow</a:t>
            </a:r>
            <a:endParaRPr lang="en-GB" dirty="0"/>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OK – so it’s all about </a:t>
            </a:r>
            <a:r>
              <a:rPr lang="en-GB" i="1" dirty="0" smtClean="0"/>
              <a:t>Blocks</a:t>
            </a:r>
            <a:r>
              <a:rPr lang="en-GB" dirty="0" smtClean="0"/>
              <a:t>, which we can connect to one another to form a processing pipeline.</a:t>
            </a:r>
          </a:p>
          <a:p>
            <a:pPr marL="715963" indent="-350838"/>
            <a:r>
              <a:rPr lang="en-GB" dirty="0" smtClean="0"/>
              <a:t>sources, targets and propagators (both a source and target)</a:t>
            </a:r>
          </a:p>
          <a:p>
            <a:pPr marL="715963" indent="-350838"/>
            <a:r>
              <a:rPr lang="en-GB" dirty="0"/>
              <a:t>c</a:t>
            </a:r>
            <a:r>
              <a:rPr lang="en-GB" dirty="0" smtClean="0"/>
              <a:t>onnect blocks together</a:t>
            </a:r>
          </a:p>
          <a:p>
            <a:pPr marL="715963" indent="-350838"/>
            <a:r>
              <a:rPr lang="en-GB" dirty="0" smtClean="0"/>
              <a:t>filtering</a:t>
            </a:r>
          </a:p>
          <a:p>
            <a:pPr marL="715963" indent="-350838"/>
            <a:r>
              <a:rPr lang="en-GB" dirty="0" smtClean="0"/>
              <a:t>completion, cancellation and exception handling</a:t>
            </a:r>
          </a:p>
          <a:p>
            <a:pPr marL="0" indent="0">
              <a:buNone/>
            </a:pPr>
            <a:r>
              <a:rPr lang="en-GB" dirty="0" smtClean="0"/>
              <a:t>Abstracts the actual messages so that we focus on input and output parameters and configuring how blocks are connected.</a:t>
            </a:r>
            <a:endParaRPr lang="en-GB" dirty="0"/>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grpSp>
        <p:nvGrpSpPr>
          <p:cNvPr id="3" name="Group 2"/>
          <p:cNvGrpSpPr/>
          <p:nvPr/>
        </p:nvGrpSpPr>
        <p:grpSpPr>
          <a:xfrm>
            <a:off x="2999656" y="2564904"/>
            <a:ext cx="6053221" cy="180020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The most simple of the blocks in the dataflow library.</a:t>
            </a:r>
          </a:p>
          <a:p>
            <a:pPr marL="715963" indent="-350838"/>
            <a:r>
              <a:rPr lang="en-GB" dirty="0" smtClean="0"/>
              <a:t>target only (no output)</a:t>
            </a:r>
            <a:endParaRPr lang="en-GB" dirty="0"/>
          </a:p>
          <a:p>
            <a:pPr marL="715963" indent="-350838"/>
            <a:r>
              <a:rPr lang="en-GB" dirty="0" smtClean="0"/>
              <a:t>by default, has an unbounded buffer (‘greedy’)</a:t>
            </a:r>
            <a:endParaRPr lang="en-GB" dirty="0"/>
          </a:p>
          <a:p>
            <a:pPr marL="715963" indent="-350838"/>
            <a:r>
              <a:rPr lang="en-GB" dirty="0" smtClean="0"/>
              <a:t>can easily increase concurrency</a:t>
            </a:r>
          </a:p>
          <a:p>
            <a:pPr marL="1116013" lvl="1" indent="-350838"/>
            <a:r>
              <a:rPr lang="en-GB" dirty="0" smtClean="0"/>
              <a:t>results not necessarily in order in which messages were posted</a:t>
            </a:r>
          </a:p>
          <a:p>
            <a:pPr marL="715963" indent="-350838"/>
            <a:r>
              <a:rPr lang="en-GB" dirty="0" smtClean="0"/>
              <a:t>This is an ‘execution block’; user-provided code is executed in response to data being provided to the block</a:t>
            </a:r>
            <a:endParaRPr lang="en-GB" dirty="0"/>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89D0"/>
                </a:solidFill>
              </a:rPr>
              <a:t>Who is Liam Westley?</a:t>
            </a:r>
            <a:endParaRPr lang="en-GB" dirty="0">
              <a:solidFill>
                <a:srgbClr val="0089D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 y="1417638"/>
            <a:ext cx="3362198" cy="49047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202" y="1426691"/>
            <a:ext cx="4585335" cy="2773680"/>
          </a:xfrm>
          <a:prstGeom prst="rect">
            <a:avLst/>
          </a:prstGeom>
        </p:spPr>
      </p:pic>
      <p:sp>
        <p:nvSpPr>
          <p:cNvPr id="9" name="Content Placeholder 2"/>
          <p:cNvSpPr>
            <a:spLocks noGrp="1"/>
          </p:cNvSpPr>
          <p:nvPr>
            <p:ph idx="1"/>
          </p:nvPr>
        </p:nvSpPr>
        <p:spPr>
          <a:xfrm>
            <a:off x="4367808" y="5602645"/>
            <a:ext cx="1588553" cy="604662"/>
          </a:xfrm>
        </p:spPr>
        <p:txBody>
          <a:bodyPr>
            <a:normAutofit/>
          </a:bodyPr>
          <a:lstStyle/>
          <a:p>
            <a:pPr marL="0" indent="0">
              <a:buNone/>
            </a:pPr>
            <a:r>
              <a:rPr lang="en-GB" dirty="0" smtClean="0">
                <a:solidFill>
                  <a:srgbClr val="0089D0"/>
                </a:solidFill>
              </a:rPr>
              <a:t>&lt; work</a:t>
            </a:r>
            <a:endParaRPr lang="en-GB" dirty="0">
              <a:solidFill>
                <a:srgbClr val="0089D0"/>
              </a:solidFill>
            </a:endParaRPr>
          </a:p>
        </p:txBody>
      </p:sp>
      <p:sp>
        <p:nvSpPr>
          <p:cNvPr id="10" name="Content Placeholder 2"/>
          <p:cNvSpPr txBox="1">
            <a:spLocks/>
          </p:cNvSpPr>
          <p:nvPr/>
        </p:nvSpPr>
        <p:spPr>
          <a:xfrm>
            <a:off x="940836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rgbClr val="0089D0"/>
                </a:solidFill>
              </a:rPr>
              <a:t>&lt; commute</a:t>
            </a:r>
            <a:endParaRPr lang="en-GB" dirty="0">
              <a:solidFill>
                <a:srgbClr val="0089D0"/>
              </a:solidFill>
            </a:endParaRPr>
          </a:p>
        </p:txBody>
      </p:sp>
      <p:sp>
        <p:nvSpPr>
          <p:cNvPr id="11" name="Content Placeholder 2"/>
          <p:cNvSpPr txBox="1">
            <a:spLocks/>
          </p:cNvSpPr>
          <p:nvPr/>
        </p:nvSpPr>
        <p:spPr>
          <a:xfrm>
            <a:off x="5413421" y="4783539"/>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rgbClr val="0089D0"/>
                </a:solidFill>
              </a:rPr>
              <a:t>play &gt;</a:t>
            </a:r>
            <a:endParaRPr lang="en-GB" dirty="0">
              <a:solidFill>
                <a:srgbClr val="0089D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6120" y="3870010"/>
            <a:ext cx="4800246" cy="2706021"/>
          </a:xfrm>
          <a:prstGeom prst="rect">
            <a:avLst/>
          </a:prstGeom>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14:presetBounceEnd="20000">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14:bounceEnd="2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14:presetBounceEnd="40000">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Transforms an input to a different output</a:t>
            </a:r>
            <a:r>
              <a:rPr lang="en-GB" dirty="0"/>
              <a:t> (think LINQ </a:t>
            </a:r>
            <a:r>
              <a:rPr lang="en-GB" dirty="0" smtClean="0"/>
              <a:t>Select)</a:t>
            </a:r>
          </a:p>
          <a:p>
            <a:pPr marL="715963" indent="-350838"/>
            <a:r>
              <a:rPr lang="en-GB" dirty="0" smtClean="0"/>
              <a:t>a propagator; acts as both a target and a source</a:t>
            </a:r>
          </a:p>
          <a:p>
            <a:pPr marL="715963" indent="-350838"/>
            <a:r>
              <a:rPr lang="en-GB" dirty="0" smtClean="0"/>
              <a:t>can be useful in separating concerns within an </a:t>
            </a:r>
            <a:r>
              <a:rPr lang="en-GB" dirty="0" err="1" smtClean="0"/>
              <a:t>ActionBlock</a:t>
            </a:r>
            <a:endParaRPr lang="en-GB" dirty="0" smtClean="0"/>
          </a:p>
          <a:p>
            <a:pPr marL="1116013" lvl="1" indent="-350838"/>
            <a:r>
              <a:rPr lang="en-GB" dirty="0" smtClean="0"/>
              <a:t>this is important if you have a UI - the processing can use a thread pool thread within a </a:t>
            </a:r>
            <a:r>
              <a:rPr lang="en-GB" dirty="0" err="1" smtClean="0"/>
              <a:t>TransformBlock</a:t>
            </a:r>
            <a:r>
              <a:rPr lang="en-GB" dirty="0" smtClean="0"/>
              <a:t> with the output passing to an </a:t>
            </a:r>
            <a:r>
              <a:rPr lang="en-GB" dirty="0" err="1" smtClean="0"/>
              <a:t>ActionBlock</a:t>
            </a:r>
            <a:r>
              <a:rPr lang="en-GB" dirty="0" smtClean="0"/>
              <a:t> to raise an event on the UI thread</a:t>
            </a:r>
          </a:p>
          <a:p>
            <a:pPr marL="715963" indent="-350838"/>
            <a:r>
              <a:rPr lang="en-GB" dirty="0" smtClean="0"/>
              <a:t>another type of ‘execution’ block with user-provided code</a:t>
            </a:r>
            <a:endParaRPr lang="en-GB" dirty="0"/>
          </a:p>
          <a:p>
            <a:pPr marL="0" indent="0">
              <a:buNone/>
            </a:pPr>
            <a:r>
              <a:rPr lang="en-GB" dirty="0" smtClean="0"/>
              <a:t>A variant of this block, </a:t>
            </a:r>
            <a:r>
              <a:rPr lang="en-GB" dirty="0" err="1" smtClean="0"/>
              <a:t>TransformManyBlock</a:t>
            </a:r>
            <a:r>
              <a:rPr lang="en-GB" dirty="0" smtClean="0"/>
              <a:t>, transforms an input into many outputs (think LINQ </a:t>
            </a:r>
            <a:r>
              <a:rPr lang="en-GB" dirty="0" err="1" smtClean="0"/>
              <a:t>SelectMany</a:t>
            </a:r>
            <a:r>
              <a:rPr lang="en-GB" dirty="0"/>
              <a:t>)</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grpSp>
        <p:nvGrpSpPr>
          <p:cNvPr id="3" name="Group 2"/>
          <p:cNvGrpSpPr/>
          <p:nvPr/>
        </p:nvGrpSpPr>
        <p:grpSpPr>
          <a:xfrm>
            <a:off x="757341" y="2672916"/>
            <a:ext cx="5334110" cy="180020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TransformBlock</a:t>
              </a:r>
              <a:endParaRPr lang="en-GB" sz="2400" dirty="0" smtClean="0"/>
            </a:p>
            <a:p>
              <a:pPr algn="ctr"/>
              <a:endParaRPr lang="en-GB" sz="2400" dirty="0" smtClean="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6091451" y="2681221"/>
            <a:ext cx="5328592" cy="1841650"/>
            <a:chOff x="6091451" y="2681221"/>
            <a:chExt cx="5328592" cy="1841650"/>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smtClean="0">
                  <a:solidFill>
                    <a:schemeClr val="bg1"/>
                  </a:solidFill>
                </a:rPr>
                <a:t>LinkTo</a:t>
              </a:r>
              <a:endParaRPr lang="en-GB" sz="2400" dirty="0" smtClean="0">
                <a:solidFill>
                  <a:schemeClr val="bg1"/>
                </a:solidFill>
              </a:endParaRPr>
            </a:p>
            <a:p>
              <a:pPr algn="ctr"/>
              <a:endParaRPr lang="en-GB" sz="2400" dirty="0" smtClean="0">
                <a:solidFill>
                  <a:schemeClr val="bg1"/>
                </a:solidFill>
              </a:endParaRPr>
            </a:p>
            <a:p>
              <a:pPr algn="ctr"/>
              <a:r>
                <a:rPr lang="en-GB" sz="2400" dirty="0" err="1">
                  <a:solidFill>
                    <a:schemeClr val="bg1"/>
                  </a:solidFill>
                </a:rPr>
                <a:t>f</a:t>
              </a:r>
              <a:r>
                <a:rPr lang="en-GB" sz="2400" dirty="0" err="1" smtClean="0">
                  <a:solidFill>
                    <a:schemeClr val="bg1"/>
                  </a:solidFill>
                </a:rPr>
                <a:t>ilepath</a:t>
              </a:r>
              <a:endParaRPr lang="en-GB" sz="2400" dirty="0" smtClean="0">
                <a:solidFill>
                  <a:schemeClr val="bg1"/>
                </a:solidFill>
              </a:endParaRPr>
            </a:p>
            <a:p>
              <a:pPr algn="ctr"/>
              <a:r>
                <a:rPr lang="en-GB" sz="2400" dirty="0" smtClean="0">
                  <a:solidFill>
                    <a:schemeClr val="bg1"/>
                  </a:solidFill>
                </a:rPr>
                <a:t>MD5</a:t>
              </a:r>
              <a:endParaRPr lang="en-GB" sz="12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Buffers inputs to outputs</a:t>
            </a:r>
          </a:p>
          <a:p>
            <a:pPr marL="715963" indent="-350838"/>
            <a:r>
              <a:rPr lang="en-GB" dirty="0" smtClean="0"/>
              <a:t>a propagator; acts as both a target and a source</a:t>
            </a:r>
          </a:p>
          <a:p>
            <a:pPr marL="715963" indent="-350838"/>
            <a:r>
              <a:rPr lang="en-GB" dirty="0" smtClean="0"/>
              <a:t>FIFO queue of data</a:t>
            </a:r>
          </a:p>
          <a:p>
            <a:pPr marL="715963" indent="-350838"/>
            <a:r>
              <a:rPr lang="en-GB" dirty="0" smtClean="0"/>
              <a:t>no execution of user-provided code</a:t>
            </a:r>
          </a:p>
          <a:p>
            <a:pPr marL="715963" indent="-350838"/>
            <a:r>
              <a:rPr lang="en-GB" dirty="0" smtClean="0"/>
              <a:t>if linked to multiple targets, it will offer a message to each in turn, allowing only one target to consume each message</a:t>
            </a:r>
          </a:p>
          <a:p>
            <a:pPr marL="0" indent="0">
              <a:buNone/>
            </a:pPr>
            <a:r>
              <a:rPr lang="en-GB" dirty="0" smtClean="0"/>
              <a:t>The whole goal of this block is </a:t>
            </a:r>
            <a:r>
              <a:rPr lang="en-GB" dirty="0"/>
              <a:t>to buffer an </a:t>
            </a:r>
            <a:r>
              <a:rPr lang="en-GB" dirty="0" smtClean="0"/>
              <a:t>arbitrary number of messages </a:t>
            </a:r>
            <a:r>
              <a:rPr lang="en-GB" dirty="0"/>
              <a:t>provided to it, and to make that data available later for </a:t>
            </a:r>
            <a:r>
              <a:rPr lang="en-GB" dirty="0" smtClean="0"/>
              <a:t>consumption.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Competing </a:t>
            </a:r>
            <a:r>
              <a:rPr lang="en-GB" dirty="0" smtClean="0"/>
              <a:t>Consumers - </a:t>
            </a:r>
            <a:r>
              <a:rPr lang="en-GB" dirty="0" err="1" smtClean="0"/>
              <a:t>BufferBlock</a:t>
            </a:r>
            <a:endParaRPr lang="en-GB" sz="5400" dirty="0"/>
          </a:p>
        </p:txBody>
      </p:sp>
      <p:grpSp>
        <p:nvGrpSpPr>
          <p:cNvPr id="3" name="Group 2"/>
          <p:cNvGrpSpPr/>
          <p:nvPr/>
        </p:nvGrpSpPr>
        <p:grpSpPr>
          <a:xfrm>
            <a:off x="520251" y="2855910"/>
            <a:ext cx="2769157" cy="1800200"/>
            <a:chOff x="520251" y="2855910"/>
            <a:chExt cx="2769157" cy="1800200"/>
          </a:xfrm>
        </p:grpSpPr>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err="1" smtClean="0">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BufferBlock</a:t>
              </a:r>
              <a:endParaRPr lang="en-GB" sz="2400" dirty="0" smtClean="0"/>
            </a:p>
            <a:p>
              <a:pPr algn="ctr"/>
              <a:endParaRPr lang="en-GB" sz="2400" dirty="0" smtClean="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 name="Group 4"/>
          <p:cNvGrpSpPr/>
          <p:nvPr/>
        </p:nvGrpSpPr>
        <p:grpSpPr>
          <a:xfrm>
            <a:off x="7445059" y="1881372"/>
            <a:ext cx="4267565" cy="3923892"/>
            <a:chOff x="7445059" y="1881372"/>
            <a:chExt cx="4267565" cy="3923892"/>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4" name="Group 3"/>
          <p:cNvGrpSpPr/>
          <p:nvPr/>
        </p:nvGrpSpPr>
        <p:grpSpPr>
          <a:xfrm>
            <a:off x="3289408" y="1341855"/>
            <a:ext cx="4155651" cy="4823449"/>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5" name="Rectangle 14"/>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50" name="Rectangle 149"/>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69" name="Rectangle 168"/>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86" name="Rectangle 185"/>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a:t>
            </a:r>
            <a:r>
              <a:rPr lang="en-GB" dirty="0" smtClean="0"/>
              <a:t>with LinkTo</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With </a:t>
            </a:r>
            <a:r>
              <a:rPr lang="en-GB" dirty="0" err="1" smtClean="0"/>
              <a:t>LinkTo</a:t>
            </a:r>
            <a:r>
              <a:rPr lang="en-GB" dirty="0" smtClean="0"/>
              <a:t> we can use a predicate </a:t>
            </a:r>
          </a:p>
          <a:p>
            <a:pPr marL="715963" indent="-350838"/>
            <a:r>
              <a:rPr lang="en-GB" dirty="0" smtClean="0"/>
              <a:t>case … select to map one output to many blocks</a:t>
            </a:r>
          </a:p>
          <a:p>
            <a:pPr marL="1116013" lvl="1" indent="-350838"/>
            <a:r>
              <a:rPr lang="en-GB" dirty="0" smtClean="0"/>
              <a:t>i.e. transcoding could map differently for images, audio, video etc.</a:t>
            </a:r>
          </a:p>
          <a:p>
            <a:pPr marL="715963" indent="-350838"/>
            <a:r>
              <a:rPr lang="en-GB" dirty="0" smtClean="0"/>
              <a:t>supports recursion</a:t>
            </a:r>
          </a:p>
          <a:p>
            <a:pPr marL="1116013" lvl="1" indent="-350838"/>
            <a:r>
              <a:rPr lang="en-GB" dirty="0" smtClean="0"/>
              <a:t>can link a block to itself with a predicate</a:t>
            </a:r>
          </a:p>
          <a:p>
            <a:pPr marL="715963" indent="-350838"/>
            <a:r>
              <a:rPr lang="en-GB" dirty="0" smtClean="0"/>
              <a:t>here be dragons</a:t>
            </a:r>
          </a:p>
          <a:p>
            <a:pPr marL="1116013" lvl="1" indent="-350838"/>
            <a:r>
              <a:rPr lang="en-GB" dirty="0"/>
              <a:t>a</a:t>
            </a:r>
            <a:r>
              <a:rPr lang="en-GB" dirty="0" smtClean="0"/>
              <a:t>dvisable to one non-predicate </a:t>
            </a:r>
            <a:r>
              <a:rPr lang="en-GB" dirty="0" err="1" smtClean="0"/>
              <a:t>LinkTo</a:t>
            </a:r>
            <a:r>
              <a:rPr lang="en-GB" dirty="0" smtClean="0"/>
              <a:t> (default in case … select)</a:t>
            </a:r>
          </a:p>
          <a:p>
            <a:pPr marL="1116013" lvl="1" indent="-350838"/>
            <a:r>
              <a:rPr lang="en-GB" dirty="0" smtClean="0"/>
              <a:t>setting complete on a block that recursively links can prevent completion propagation</a:t>
            </a:r>
          </a:p>
          <a:p>
            <a:pPr marL="1116013" lvl="1" indent="-350838"/>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Filtering with </a:t>
            </a:r>
            <a:r>
              <a:rPr lang="en-GB" dirty="0" err="1" smtClean="0"/>
              <a:t>TransformManyBlock</a:t>
            </a:r>
            <a:endParaRPr lang="en-GB" sz="5400" dirty="0"/>
          </a:p>
        </p:txBody>
      </p:sp>
      <p:grpSp>
        <p:nvGrpSpPr>
          <p:cNvPr id="5" name="Group 4"/>
          <p:cNvGrpSpPr/>
          <p:nvPr/>
        </p:nvGrpSpPr>
        <p:grpSpPr>
          <a:xfrm>
            <a:off x="8032018" y="1881372"/>
            <a:ext cx="3587939" cy="3923892"/>
            <a:chOff x="8032018" y="1881372"/>
            <a:chExt cx="3587939" cy="3923892"/>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9" name="Group 8"/>
          <p:cNvGrpSpPr/>
          <p:nvPr/>
        </p:nvGrpSpPr>
        <p:grpSpPr>
          <a:xfrm>
            <a:off x="4479671" y="1341855"/>
            <a:ext cx="3552347" cy="4823449"/>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IsFile</a:t>
            </a:r>
            <a:r>
              <a:rPr lang="en-GB" sz="2000" dirty="0" smtClean="0">
                <a:solidFill>
                  <a:schemeClr val="bg1"/>
                </a:solidFill>
              </a:rPr>
              <a:t> -&gt;</a:t>
            </a:r>
          </a:p>
          <a:p>
            <a:pPr algn="ctr"/>
            <a:r>
              <a:rPr lang="en-GB" sz="2000" dirty="0" err="1" smtClean="0">
                <a:solidFill>
                  <a:schemeClr val="bg1"/>
                </a:solidFill>
              </a:rPr>
              <a:t>filepath</a:t>
            </a:r>
            <a:endParaRPr lang="en-GB" sz="2000" dirty="0" smtClean="0">
              <a:solidFill>
                <a:schemeClr val="bg1"/>
              </a:solidFill>
            </a:endParaRPr>
          </a:p>
        </p:txBody>
      </p:sp>
      <p:grpSp>
        <p:nvGrpSpPr>
          <p:cNvPr id="6" name="Group 5"/>
          <p:cNvGrpSpPr/>
          <p:nvPr/>
        </p:nvGrpSpPr>
        <p:grpSpPr>
          <a:xfrm>
            <a:off x="655800" y="3226647"/>
            <a:ext cx="3823871" cy="1079033"/>
            <a:chOff x="655800" y="3226647"/>
            <a:chExt cx="3823871" cy="1079033"/>
          </a:xfrm>
        </p:grpSpPr>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smtClean="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000" dirty="0" smtClean="0"/>
                    <a:t> </a:t>
                  </a:r>
                  <a:r>
                    <a:rPr lang="en-GB" sz="2000" dirty="0" err="1" smtClean="0"/>
                    <a:t>TransformManyBlock</a:t>
                  </a:r>
                  <a:endParaRPr lang="en-GB" sz="2000" dirty="0" smtClean="0"/>
                </a:p>
                <a:p>
                  <a:pPr algn="ctr"/>
                  <a:endParaRPr lang="en-GB" sz="2800" dirty="0"/>
                </a:p>
                <a:p>
                  <a:pPr algn="ctr"/>
                  <a:r>
                    <a:rPr lang="en-GB" sz="2000" dirty="0" err="1" smtClean="0"/>
                    <a:t>GetFolderContents</a:t>
                  </a:r>
                  <a:endParaRPr lang="en-GB" sz="20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2234495" y="3573093"/>
            <a:ext cx="1773273" cy="2403482"/>
            <a:chOff x="2234495" y="3573093"/>
            <a:chExt cx="1773273" cy="2403482"/>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smtClean="0">
                  <a:solidFill>
                    <a:schemeClr val="bg1"/>
                  </a:solidFill>
                </a:rPr>
                <a:t>LinkTo</a:t>
              </a: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IsDirectory</a:t>
              </a:r>
              <a:endParaRPr lang="en-GB" sz="2000" dirty="0" smtClean="0">
                <a:solidFill>
                  <a:schemeClr val="bg1"/>
                </a:solidFill>
              </a:endParaRPr>
            </a:p>
            <a:p>
              <a:pPr algn="ctr"/>
              <a:r>
                <a:rPr lang="en-GB" sz="2000" dirty="0" smtClean="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BroadcastBlock</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smtClean="0"/>
              <a:t>BroadcastBlock</a:t>
            </a:r>
            <a:endParaRPr lang="en-GB" dirty="0"/>
          </a:p>
          <a:p>
            <a:pPr marL="715963" indent="-350838"/>
            <a:r>
              <a:rPr lang="en-GB" dirty="0" smtClean="0"/>
              <a:t>takes an stream of input</a:t>
            </a:r>
          </a:p>
          <a:p>
            <a:pPr marL="715963" indent="-350838"/>
            <a:r>
              <a:rPr lang="en-GB" dirty="0" smtClean="0"/>
              <a:t>the output is the </a:t>
            </a:r>
            <a:r>
              <a:rPr lang="en-GB" i="1" dirty="0" smtClean="0"/>
              <a:t>most recent</a:t>
            </a:r>
            <a:r>
              <a:rPr lang="en-GB" dirty="0" smtClean="0"/>
              <a:t> input provided</a:t>
            </a:r>
          </a:p>
          <a:p>
            <a:pPr marL="0" indent="0">
              <a:buNone/>
            </a:pPr>
            <a:r>
              <a:rPr lang="en-GB" dirty="0" smtClean="0"/>
              <a:t>Why would you want this?</a:t>
            </a:r>
            <a:endParaRPr lang="en-GB" dirty="0"/>
          </a:p>
          <a:p>
            <a:pPr marL="715963" indent="-350838"/>
            <a:r>
              <a:rPr lang="en-GB" dirty="0" smtClean="0"/>
              <a:t>example is a webcam being monitored on a web page; you only want the latest image, if you show all 20 per second you would never catch up with current input</a:t>
            </a:r>
          </a:p>
          <a:p>
            <a:pPr marL="715963" indent="-350838"/>
            <a:r>
              <a:rPr lang="en-GB" dirty="0"/>
              <a:t>if you want every input can use LinkTo to a </a:t>
            </a:r>
            <a:r>
              <a:rPr lang="en-GB" dirty="0" err="1"/>
              <a:t>BufferBlock</a:t>
            </a:r>
            <a:r>
              <a:rPr lang="en-GB" dirty="0"/>
              <a:t> to capture all output values from the </a:t>
            </a:r>
            <a:r>
              <a:rPr lang="en-GB" dirty="0" err="1" smtClean="0"/>
              <a:t>BroadcastBlock</a:t>
            </a:r>
            <a:endParaRPr lang="en-GB" dirty="0"/>
          </a:p>
          <a:p>
            <a:pPr marL="0" indent="0">
              <a:buNone/>
            </a:pPr>
            <a:endParaRPr lang="en-GB" dirty="0"/>
          </a:p>
        </p:txBody>
      </p:sp>
    </p:spTree>
    <p:extLst>
      <p:ext uri="{BB962C8B-B14F-4D97-AF65-F5344CB8AC3E}">
        <p14:creationId xmlns:p14="http://schemas.microsoft.com/office/powerpoint/2010/main" val="13954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a:t>
            </a:r>
            <a:endParaRPr lang="en-GB" sz="5400" dirty="0"/>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smtClean="0"/>
          </a:p>
          <a:p>
            <a:pPr marL="0" indent="0">
              <a:buNone/>
            </a:pPr>
            <a:r>
              <a:rPr lang="en-GB" dirty="0" smtClean="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672651" y="3108960"/>
            <a:ext cx="10967965" cy="2161500"/>
          </a:xfrm>
          <a:custGeom>
            <a:avLst/>
            <a:gdLst>
              <a:gd name="connsiteX0" fmla="*/ 10359138 w 11776915"/>
              <a:gd name="connsiteY0" fmla="*/ 0 h 2274570"/>
              <a:gd name="connsiteX1" fmla="*/ 10964928 w 11776915"/>
              <a:gd name="connsiteY1" fmla="*/ 662940 h 2274570"/>
              <a:gd name="connsiteX2" fmla="*/ 666498 w 11776915"/>
              <a:gd name="connsiteY2" fmla="*/ 1325880 h 2274570"/>
              <a:gd name="connsiteX3" fmla="*/ 1043688 w 11776915"/>
              <a:gd name="connsiteY3" fmla="*/ 2274570 h 2274570"/>
            </a:gdLst>
            <a:ahLst/>
            <a:cxnLst>
              <a:cxn ang="0">
                <a:pos x="connsiteX0" y="connsiteY0"/>
              </a:cxn>
              <a:cxn ang="0">
                <a:pos x="connsiteX1" y="connsiteY1"/>
              </a:cxn>
              <a:cxn ang="0">
                <a:pos x="connsiteX2" y="connsiteY2"/>
              </a:cxn>
              <a:cxn ang="0">
                <a:pos x="connsiteX3" y="connsiteY3"/>
              </a:cxn>
            </a:cxnLst>
            <a:rect l="l" t="t" r="r" b="b"/>
            <a:pathLst>
              <a:path w="11776915" h="2274570">
                <a:moveTo>
                  <a:pt x="10359138" y="0"/>
                </a:moveTo>
                <a:cubicBezTo>
                  <a:pt x="11469753" y="220980"/>
                  <a:pt x="12580368" y="441960"/>
                  <a:pt x="10964928" y="662940"/>
                </a:cubicBezTo>
                <a:cubicBezTo>
                  <a:pt x="9349488" y="883920"/>
                  <a:pt x="2320038" y="1057275"/>
                  <a:pt x="666498" y="1325880"/>
                </a:cubicBezTo>
                <a:cubicBezTo>
                  <a:pt x="-987042" y="1594485"/>
                  <a:pt x="944628" y="2185035"/>
                  <a:pt x="1043688" y="2274570"/>
                </a:cubicBezTo>
              </a:path>
            </a:pathLst>
          </a:cu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dirty="0" err="1" smtClean="0"/>
              <a:t>PubSub</a:t>
            </a:r>
            <a:r>
              <a:rPr lang="en-GB" dirty="0" smtClean="0"/>
              <a:t> - </a:t>
            </a:r>
            <a:r>
              <a:rPr lang="en-GB" dirty="0" err="1" smtClean="0"/>
              <a:t>BroadcastBlock</a:t>
            </a:r>
            <a:r>
              <a:rPr lang="en-GB" dirty="0" smtClean="0"/>
              <a:t> + </a:t>
            </a:r>
            <a:r>
              <a:rPr lang="en-GB" dirty="0" err="1" smtClean="0"/>
              <a:t>BufferBlock</a:t>
            </a:r>
            <a:endParaRPr lang="en-GB" sz="5400" dirty="0"/>
          </a:p>
        </p:txBody>
      </p:sp>
      <p:grpSp>
        <p:nvGrpSpPr>
          <p:cNvPr id="134" name="Group 133"/>
          <p:cNvGrpSpPr/>
          <p:nvPr/>
        </p:nvGrpSpPr>
        <p:grpSpPr>
          <a:xfrm>
            <a:off x="7656855" y="1394961"/>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smtClean="0"/>
                  <a:t>LogMD5RequestToFile</a:t>
                </a:r>
                <a:endParaRPr lang="en-GB" dirty="0"/>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7652472" y="2615804"/>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400" dirty="0"/>
              </a:p>
              <a:p>
                <a:pPr algn="ctr"/>
                <a:r>
                  <a:rPr lang="en-GB"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207" idx="3"/>
            <a:endCxn id="242" idx="1"/>
          </p:cNvCxnSpPr>
          <p:nvPr/>
        </p:nvCxnSpPr>
        <p:spPr>
          <a:xfrm flipV="1">
            <a:off x="3820697" y="1934479"/>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207" idx="3"/>
            <a:endCxn id="283" idx="1"/>
          </p:cNvCxnSpPr>
          <p:nvPr/>
        </p:nvCxnSpPr>
        <p:spPr>
          <a:xfrm>
            <a:off x="3820697" y="2529461"/>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734498" y="1534016"/>
            <a:ext cx="987001" cy="2000548"/>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nvGrpSpPr>
          <p:cNvPr id="203" name="Group 202"/>
          <p:cNvGrpSpPr/>
          <p:nvPr/>
        </p:nvGrpSpPr>
        <p:grpSpPr>
          <a:xfrm>
            <a:off x="615261" y="2039273"/>
            <a:ext cx="3205436" cy="1323439"/>
            <a:chOff x="520251" y="3281208"/>
            <a:chExt cx="3205436" cy="1323439"/>
          </a:xfrm>
        </p:grpSpPr>
        <p:sp>
          <p:nvSpPr>
            <p:cNvPr id="205" name="TextBox 204"/>
            <p:cNvSpPr txBox="1"/>
            <p:nvPr/>
          </p:nvSpPr>
          <p:spPr>
            <a:xfrm>
              <a:off x="577641" y="3281208"/>
              <a:ext cx="987001" cy="1323439"/>
            </a:xfrm>
            <a:prstGeom prst="rect">
              <a:avLst/>
            </a:prstGeom>
            <a:noFill/>
          </p:spPr>
          <p:txBody>
            <a:bodyPr wrap="none" rtlCol="0">
              <a:spAutoFit/>
            </a:bodyPr>
            <a:lstStyle/>
            <a:p>
              <a:pPr algn="ctr"/>
              <a:r>
                <a:rPr lang="en-GB" sz="2000" dirty="0"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r>
                <a:rPr lang="en-GB" sz="2000" dirty="0" err="1">
                  <a:solidFill>
                    <a:schemeClr val="bg1"/>
                  </a:solidFill>
                </a:rPr>
                <a:t>IsFile</a:t>
              </a:r>
              <a:r>
                <a:rPr lang="en-GB" sz="2000" dirty="0">
                  <a:solidFill>
                    <a:schemeClr val="bg1"/>
                  </a:solidFill>
                </a:rPr>
                <a:t> -&gt;</a:t>
              </a:r>
            </a:p>
            <a:p>
              <a:pPr algn="ctr"/>
              <a:r>
                <a:rPr lang="en-GB" sz="2000" dirty="0" err="1">
                  <a:solidFill>
                    <a:schemeClr val="bg1"/>
                  </a:solidFill>
                </a:rPr>
                <a:t>filepath</a:t>
              </a:r>
              <a:endParaRPr lang="en-GB" sz="2000" dirty="0">
                <a:solidFill>
                  <a:schemeClr val="bg1"/>
                </a:solidFill>
              </a:endParaRPr>
            </a:p>
          </p:txBody>
        </p:sp>
        <p:cxnSp>
          <p:nvCxnSpPr>
            <p:cNvPr id="206" name="Straight Arrow Connector 205"/>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1608502" y="3431974"/>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BroadcastBlock</a:t>
              </a:r>
              <a:endParaRPr lang="en-GB" sz="2400" dirty="0" smtClean="0"/>
            </a:p>
          </p:txBody>
        </p:sp>
      </p:grpSp>
      <p:cxnSp>
        <p:nvCxnSpPr>
          <p:cNvPr id="292" name="Straight Arrow Connector 291"/>
          <p:cNvCxnSpPr>
            <a:stCxn id="283" idx="3"/>
            <a:endCxn id="138" idx="1"/>
          </p:cNvCxnSpPr>
          <p:nvPr/>
        </p:nvCxnSpPr>
        <p:spPr>
          <a:xfrm>
            <a:off x="6453292" y="3155320"/>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42" idx="3"/>
            <a:endCxn id="8" idx="1"/>
          </p:cNvCxnSpPr>
          <p:nvPr/>
        </p:nvCxnSpPr>
        <p:spPr>
          <a:xfrm flipV="1">
            <a:off x="6453292" y="1934478"/>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6559381" y="1549608"/>
            <a:ext cx="987001" cy="2000548"/>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sp>
        <p:nvSpPr>
          <p:cNvPr id="301" name="TextBox 300"/>
          <p:cNvSpPr txBox="1"/>
          <p:nvPr/>
        </p:nvSpPr>
        <p:spPr>
          <a:xfrm>
            <a:off x="10869639" y="2805896"/>
            <a:ext cx="987001" cy="1631216"/>
          </a:xfrm>
          <a:prstGeom prst="rect">
            <a:avLst/>
          </a:prstGeom>
          <a:noFill/>
        </p:spPr>
        <p:txBody>
          <a:bodyPr wrap="none" rtlCol="0">
            <a:spAutoFit/>
          </a:bodyPr>
          <a:lstStyle/>
          <a:p>
            <a:pPr algn="ctr"/>
            <a:r>
              <a:rPr lang="en-GB" sz="2000" dirty="0" smtClean="0">
                <a:solidFill>
                  <a:schemeClr val="bg1"/>
                </a:solidFill>
              </a:rPr>
              <a:t>LinkTo</a:t>
            </a:r>
          </a:p>
          <a:p>
            <a:pPr algn="ctr"/>
            <a:endParaRPr lang="en-GB" sz="2000" dirty="0">
              <a:solidFill>
                <a:schemeClr val="bg1"/>
              </a:solidFill>
            </a:endParaRPr>
          </a:p>
          <a:p>
            <a:pPr algn="ctr"/>
            <a:endParaRPr lang="en-GB" sz="2000" dirty="0" smtClean="0">
              <a:solidFill>
                <a:schemeClr val="bg1"/>
              </a:solidFill>
            </a:endParaRPr>
          </a:p>
          <a:p>
            <a:pPr algn="ctr"/>
            <a:r>
              <a:rPr lang="en-GB" sz="2000" dirty="0" err="1">
                <a:solidFill>
                  <a:schemeClr val="bg1"/>
                </a:solidFill>
              </a:rPr>
              <a:t>f</a:t>
            </a:r>
            <a:r>
              <a:rPr lang="en-GB" sz="2000" dirty="0" err="1" smtClean="0">
                <a:solidFill>
                  <a:schemeClr val="bg1"/>
                </a:solidFill>
              </a:rPr>
              <a:t>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sp>
        <p:nvSpPr>
          <p:cNvPr id="303" name="Rectangle 302"/>
          <p:cNvSpPr/>
          <p:nvPr/>
        </p:nvSpPr>
        <p:spPr>
          <a:xfrm>
            <a:off x="1659652" y="4872645"/>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BroadcastBlock</a:t>
            </a:r>
            <a:endParaRPr lang="en-GB" sz="2400" dirty="0" smtClean="0"/>
          </a:p>
        </p:txBody>
      </p:sp>
      <p:grpSp>
        <p:nvGrpSpPr>
          <p:cNvPr id="317" name="Group 316"/>
          <p:cNvGrpSpPr/>
          <p:nvPr/>
        </p:nvGrpSpPr>
        <p:grpSpPr>
          <a:xfrm>
            <a:off x="7656855" y="4078159"/>
            <a:ext cx="2687617" cy="1079033"/>
            <a:chOff x="4738348" y="1341855"/>
            <a:chExt cx="2687617" cy="1079033"/>
          </a:xfrm>
        </p:grpSpPr>
        <p:grpSp>
          <p:nvGrpSpPr>
            <p:cNvPr id="318" name="Group 317"/>
            <p:cNvGrpSpPr/>
            <p:nvPr/>
          </p:nvGrpSpPr>
          <p:grpSpPr>
            <a:xfrm>
              <a:off x="4738348" y="1341855"/>
              <a:ext cx="2687617" cy="1079033"/>
              <a:chOff x="4738348" y="1341855"/>
              <a:chExt cx="2687617" cy="1079033"/>
            </a:xfrm>
          </p:grpSpPr>
          <p:sp>
            <p:nvSpPr>
              <p:cNvPr id="320" name="Rectangle 319"/>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smtClean="0"/>
                  <a:t>WriteMD5ToFilesystem</a:t>
                </a:r>
                <a:endParaRPr lang="en-GB" dirty="0"/>
              </a:p>
            </p:txBody>
          </p:sp>
          <p:grpSp>
            <p:nvGrpSpPr>
              <p:cNvPr id="321" name="Group 320"/>
              <p:cNvGrpSpPr/>
              <p:nvPr/>
            </p:nvGrpSpPr>
            <p:grpSpPr>
              <a:xfrm>
                <a:off x="5015880" y="1772816"/>
                <a:ext cx="773120" cy="291307"/>
                <a:chOff x="5447928" y="3356992"/>
                <a:chExt cx="1296144" cy="432048"/>
              </a:xfrm>
            </p:grpSpPr>
            <p:sp>
              <p:nvSpPr>
                <p:cNvPr id="323" name="Rectangle 3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Rectangle 3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2" name="Rectangle 321"/>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319" name="Picture 318"/>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329" name="Group 328"/>
          <p:cNvGrpSpPr/>
          <p:nvPr/>
        </p:nvGrpSpPr>
        <p:grpSpPr>
          <a:xfrm>
            <a:off x="7656855" y="5336098"/>
            <a:ext cx="2687617" cy="1079033"/>
            <a:chOff x="4738348" y="1341855"/>
            <a:chExt cx="2687617" cy="1079033"/>
          </a:xfrm>
        </p:grpSpPr>
        <p:grpSp>
          <p:nvGrpSpPr>
            <p:cNvPr id="330" name="Group 329"/>
            <p:cNvGrpSpPr/>
            <p:nvPr/>
          </p:nvGrpSpPr>
          <p:grpSpPr>
            <a:xfrm>
              <a:off x="4738348" y="1341855"/>
              <a:ext cx="2687617" cy="1079033"/>
              <a:chOff x="4738348" y="1341855"/>
              <a:chExt cx="2687617" cy="1079033"/>
            </a:xfrm>
          </p:grpSpPr>
          <p:sp>
            <p:nvSpPr>
              <p:cNvPr id="332" name="Rectangle 331"/>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a:t>DisplayMD5WithFilename</a:t>
                </a:r>
              </a:p>
            </p:txBody>
          </p:sp>
          <p:grpSp>
            <p:nvGrpSpPr>
              <p:cNvPr id="333" name="Group 332"/>
              <p:cNvGrpSpPr/>
              <p:nvPr/>
            </p:nvGrpSpPr>
            <p:grpSpPr>
              <a:xfrm>
                <a:off x="5015880" y="1772816"/>
                <a:ext cx="773120" cy="291307"/>
                <a:chOff x="5447928" y="3356992"/>
                <a:chExt cx="1296144" cy="432048"/>
              </a:xfrm>
            </p:grpSpPr>
            <p:sp>
              <p:nvSpPr>
                <p:cNvPr id="335" name="Rectangle 334"/>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4" name="Rectangle 333"/>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331" name="Picture 3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341" name="Straight Arrow Connector 340"/>
          <p:cNvCxnSpPr>
            <a:endCxn id="345" idx="1"/>
          </p:cNvCxnSpPr>
          <p:nvPr/>
        </p:nvCxnSpPr>
        <p:spPr>
          <a:xfrm flipV="1">
            <a:off x="3820696" y="4654773"/>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endCxn id="354" idx="1"/>
          </p:cNvCxnSpPr>
          <p:nvPr/>
        </p:nvCxnSpPr>
        <p:spPr>
          <a:xfrm>
            <a:off x="3820696" y="5249755"/>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43" name="TextBox 342"/>
          <p:cNvSpPr txBox="1"/>
          <p:nvPr/>
        </p:nvSpPr>
        <p:spPr>
          <a:xfrm>
            <a:off x="3734497" y="4254310"/>
            <a:ext cx="987001" cy="2308324"/>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p>
        </p:txBody>
      </p:sp>
      <p:cxnSp>
        <p:nvCxnSpPr>
          <p:cNvPr id="362" name="Straight Arrow Connector 361"/>
          <p:cNvCxnSpPr>
            <a:stCxn id="354" idx="3"/>
          </p:cNvCxnSpPr>
          <p:nvPr/>
        </p:nvCxnSpPr>
        <p:spPr>
          <a:xfrm>
            <a:off x="6453291" y="5875614"/>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45" idx="3"/>
          </p:cNvCxnSpPr>
          <p:nvPr/>
        </p:nvCxnSpPr>
        <p:spPr>
          <a:xfrm flipV="1">
            <a:off x="6453291" y="4654772"/>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4" name="TextBox 363"/>
          <p:cNvSpPr txBox="1"/>
          <p:nvPr/>
        </p:nvSpPr>
        <p:spPr>
          <a:xfrm>
            <a:off x="6559380" y="4269902"/>
            <a:ext cx="987001" cy="2308324"/>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p>
        </p:txBody>
      </p:sp>
      <p:grpSp>
        <p:nvGrpSpPr>
          <p:cNvPr id="240" name="Group 239"/>
          <p:cNvGrpSpPr/>
          <p:nvPr/>
        </p:nvGrpSpPr>
        <p:grpSpPr>
          <a:xfrm>
            <a:off x="4799856" y="1518920"/>
            <a:ext cx="1653436" cy="831117"/>
            <a:chOff x="4738349" y="1341855"/>
            <a:chExt cx="1653436" cy="831117"/>
          </a:xfrm>
        </p:grpSpPr>
        <p:sp>
          <p:nvSpPr>
            <p:cNvPr id="242" name="Rectangle 241"/>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243" name="Group 242"/>
            <p:cNvGrpSpPr/>
            <p:nvPr/>
          </p:nvGrpSpPr>
          <p:grpSpPr>
            <a:xfrm>
              <a:off x="5167648" y="1809665"/>
              <a:ext cx="773120" cy="291309"/>
              <a:chOff x="5702388" y="3411628"/>
              <a:chExt cx="1296148" cy="432049"/>
            </a:xfrm>
          </p:grpSpPr>
          <p:sp>
            <p:nvSpPr>
              <p:cNvPr id="245" name="Rectangle 24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Rectangle 24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Rectangle 24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Rectangle 24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82" name="Group 281"/>
          <p:cNvGrpSpPr/>
          <p:nvPr/>
        </p:nvGrpSpPr>
        <p:grpSpPr>
          <a:xfrm>
            <a:off x="4799856" y="2739761"/>
            <a:ext cx="1653436" cy="831117"/>
            <a:chOff x="4738349" y="1341855"/>
            <a:chExt cx="1653436" cy="831117"/>
          </a:xfrm>
        </p:grpSpPr>
        <p:sp>
          <p:nvSpPr>
            <p:cNvPr id="283" name="Rectangle 282"/>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284" name="Group 283"/>
            <p:cNvGrpSpPr/>
            <p:nvPr/>
          </p:nvGrpSpPr>
          <p:grpSpPr>
            <a:xfrm>
              <a:off x="5167648" y="1809665"/>
              <a:ext cx="773120" cy="291309"/>
              <a:chOff x="5702388" y="3411628"/>
              <a:chExt cx="1296148" cy="432049"/>
            </a:xfrm>
          </p:grpSpPr>
          <p:sp>
            <p:nvSpPr>
              <p:cNvPr id="285" name="Rectangle 28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Rectangle 28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Rectangle 28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Rectangle 28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44" name="Group 343"/>
          <p:cNvGrpSpPr/>
          <p:nvPr/>
        </p:nvGrpSpPr>
        <p:grpSpPr>
          <a:xfrm>
            <a:off x="4799855" y="4239214"/>
            <a:ext cx="1653436" cy="831117"/>
            <a:chOff x="4738349" y="1341855"/>
            <a:chExt cx="1653436" cy="831117"/>
          </a:xfrm>
        </p:grpSpPr>
        <p:sp>
          <p:nvSpPr>
            <p:cNvPr id="345" name="Rectangle 344"/>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346" name="Group 345"/>
            <p:cNvGrpSpPr/>
            <p:nvPr/>
          </p:nvGrpSpPr>
          <p:grpSpPr>
            <a:xfrm>
              <a:off x="5167648" y="1809665"/>
              <a:ext cx="773120" cy="291309"/>
              <a:chOff x="5702388" y="3411628"/>
              <a:chExt cx="1296148" cy="432049"/>
            </a:xfrm>
          </p:grpSpPr>
          <p:sp>
            <p:nvSpPr>
              <p:cNvPr id="347" name="Rectangle 346"/>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Rectangle 347"/>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Rectangle 348"/>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Rectangle 349"/>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Rectangle 350"/>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Rectangle 351"/>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3" name="Group 352"/>
          <p:cNvGrpSpPr/>
          <p:nvPr/>
        </p:nvGrpSpPr>
        <p:grpSpPr>
          <a:xfrm>
            <a:off x="4799855" y="5460055"/>
            <a:ext cx="1653436" cy="831117"/>
            <a:chOff x="4738349" y="1341855"/>
            <a:chExt cx="1653436" cy="831117"/>
          </a:xfrm>
        </p:grpSpPr>
        <p:sp>
          <p:nvSpPr>
            <p:cNvPr id="354" name="Rectangle 353"/>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355" name="Group 354"/>
            <p:cNvGrpSpPr/>
            <p:nvPr/>
          </p:nvGrpSpPr>
          <p:grpSpPr>
            <a:xfrm>
              <a:off x="5167648" y="1809665"/>
              <a:ext cx="773120" cy="291309"/>
              <a:chOff x="5702388" y="3411628"/>
              <a:chExt cx="1296148" cy="432049"/>
            </a:xfrm>
          </p:grpSpPr>
          <p:sp>
            <p:nvSpPr>
              <p:cNvPr id="356" name="Rectangle 355"/>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Rectangle 356"/>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Rectangle 357"/>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Rectangle 358"/>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Rectangle 359"/>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Rectangle 360"/>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6893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2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2000"/>
                                        <p:tgtEl>
                                          <p:spTgt spid="2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20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3"/>
                                        </p:tgtEl>
                                        <p:attrNameLst>
                                          <p:attrName>style.visibility</p:attrName>
                                        </p:attrNameLst>
                                      </p:cBhvr>
                                      <p:to>
                                        <p:strVal val="visible"/>
                                      </p:to>
                                    </p:set>
                                    <p:animEffect transition="in" filter="fade">
                                      <p:cBhvr>
                                        <p:cTn id="22" dur="2000"/>
                                        <p:tgtEl>
                                          <p:spTgt spid="3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4"/>
                                        </p:tgtEl>
                                        <p:attrNameLst>
                                          <p:attrName>style.visibility</p:attrName>
                                        </p:attrNameLst>
                                      </p:cBhvr>
                                      <p:to>
                                        <p:strVal val="visible"/>
                                      </p:to>
                                    </p:set>
                                    <p:animEffect transition="in" filter="fade">
                                      <p:cBhvr>
                                        <p:cTn id="27" dur="2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94" grpId="0"/>
      <p:bldP spid="343" grpId="0"/>
      <p:bldP spid="36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621439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blocks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err="1" smtClean="0"/>
              <a:t>BatchBlock</a:t>
            </a:r>
            <a:endParaRPr lang="en-GB" dirty="0"/>
          </a:p>
          <a:p>
            <a:pPr marL="715963" indent="-350838"/>
            <a:r>
              <a:rPr lang="en-GB" dirty="0" smtClean="0"/>
              <a:t>batches inputs into blocks of outputs of a defined size</a:t>
            </a:r>
          </a:p>
          <a:p>
            <a:pPr marL="0" indent="0">
              <a:buNone/>
            </a:pPr>
            <a:r>
              <a:rPr lang="en-GB" dirty="0" err="1" smtClean="0"/>
              <a:t>JoinBlock</a:t>
            </a:r>
            <a:r>
              <a:rPr lang="en-GB" dirty="0" smtClean="0"/>
              <a:t>, </a:t>
            </a:r>
            <a:r>
              <a:rPr lang="en-GB" dirty="0" err="1" smtClean="0"/>
              <a:t>BatchedJoinBlock</a:t>
            </a:r>
            <a:endParaRPr lang="en-GB" dirty="0" smtClean="0"/>
          </a:p>
          <a:p>
            <a:pPr marL="715963" indent="-350838"/>
            <a:r>
              <a:rPr lang="en-GB" dirty="0" smtClean="0"/>
              <a:t>joins more than one inputs to then provide an output</a:t>
            </a:r>
            <a:endParaRPr lang="en-GB" dirty="0"/>
          </a:p>
          <a:p>
            <a:pPr marL="0" indent="0">
              <a:buNone/>
            </a:pPr>
            <a:r>
              <a:rPr lang="en-GB" dirty="0" err="1" smtClean="0"/>
              <a:t>WriteOnceBlock</a:t>
            </a:r>
            <a:endParaRPr lang="en-GB" dirty="0"/>
          </a:p>
          <a:p>
            <a:pPr marL="715963" indent="-350838"/>
            <a:r>
              <a:rPr lang="en-GB" dirty="0" smtClean="0"/>
              <a:t>a specialist block where the first input becomes the sole observable output for all subsequent linked blocks</a:t>
            </a:r>
            <a:endParaRPr lang="en-GB" dirty="0"/>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3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par>
                                <p:cTn id="18" presetID="10" presetClass="entr" presetSubtype="0" fill="hold" nodeType="withEffect">
                                  <p:stCondLst>
                                    <p:cond delay="4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par>
                                <p:cTn id="21" presetID="10" presetClass="entr" presetSubtype="0" fill="hold" nodeType="withEffect">
                                  <p:stCondLst>
                                    <p:cond delay="4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Non-greedy blocks</a:t>
            </a:r>
          </a:p>
          <a:p>
            <a:pPr marL="715963" indent="-350838"/>
            <a:r>
              <a:rPr lang="en-GB" dirty="0" err="1"/>
              <a:t>BoundedCapacity</a:t>
            </a:r>
            <a:r>
              <a:rPr lang="en-GB" dirty="0"/>
              <a:t> </a:t>
            </a:r>
            <a:r>
              <a:rPr lang="en-GB" dirty="0" smtClean="0"/>
              <a:t>property; default </a:t>
            </a:r>
            <a:r>
              <a:rPr lang="en-GB" dirty="0"/>
              <a:t>is -1, very </a:t>
            </a:r>
            <a:r>
              <a:rPr lang="en-GB" dirty="0" smtClean="0"/>
              <a:t>greedy</a:t>
            </a:r>
          </a:p>
          <a:p>
            <a:pPr marL="0" indent="0">
              <a:buNone/>
            </a:pPr>
            <a:r>
              <a:rPr lang="en-GB" dirty="0" smtClean="0"/>
              <a:t>Cancellation and exceptions</a:t>
            </a:r>
            <a:endParaRPr lang="en-GB" dirty="0"/>
          </a:p>
          <a:p>
            <a:pPr marL="715963" indent="-350838"/>
            <a:r>
              <a:rPr lang="en-GB" dirty="0" smtClean="0"/>
              <a:t>can cancel using the TPL </a:t>
            </a:r>
            <a:r>
              <a:rPr lang="en-GB" dirty="0" err="1" smtClean="0"/>
              <a:t>CancellationToken</a:t>
            </a:r>
            <a:endParaRPr lang="en-GB" dirty="0" smtClean="0"/>
          </a:p>
          <a:p>
            <a:pPr marL="715963" indent="-350838"/>
            <a:r>
              <a:rPr lang="en-GB" dirty="0" err="1" smtClean="0"/>
              <a:t>PropagateCompletion</a:t>
            </a:r>
            <a:r>
              <a:rPr lang="en-GB" dirty="0" smtClean="0"/>
              <a:t> setting can propagate completion, cancellations and exceptions through a pipeline</a:t>
            </a:r>
          </a:p>
          <a:p>
            <a:pPr marL="715963" indent="-350838"/>
            <a:r>
              <a:rPr lang="en-GB" dirty="0" err="1"/>
              <a:t>AggregateException</a:t>
            </a:r>
            <a:r>
              <a:rPr lang="en-GB" dirty="0"/>
              <a:t> returned as a block may </a:t>
            </a:r>
            <a:r>
              <a:rPr lang="en-GB" dirty="0" smtClean="0"/>
              <a:t>have multiple tasks which may have raised exceptions</a:t>
            </a:r>
            <a:endParaRPr lang="en-GB" dirty="0"/>
          </a:p>
          <a:p>
            <a:pPr marL="715963" indent="-350838"/>
            <a:endParaRPr lang="en-GB" dirty="0"/>
          </a:p>
          <a:p>
            <a:pPr marL="715963" indent="-350838"/>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Resources</a:t>
            </a:r>
            <a:endParaRPr lang="en-GB" sz="5400" dirty="0"/>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a:t>
            </a:r>
            <a:r>
              <a:rPr lang="en-GB" dirty="0" smtClean="0"/>
              <a:t>Baker, May 1977</a:t>
            </a:r>
          </a:p>
          <a:p>
            <a:r>
              <a:rPr lang="en-US" altLang="zh-CN" dirty="0"/>
              <a:t>Analysis of Concurrent Software Models Using Partial Order </a:t>
            </a:r>
            <a:r>
              <a:rPr lang="en-US" altLang="zh-CN" dirty="0" smtClean="0"/>
              <a:t>Views, </a:t>
            </a:r>
            <a:r>
              <a:rPr lang="en-US" altLang="zh-CN" dirty="0" err="1" smtClean="0"/>
              <a:t>Yuting</a:t>
            </a:r>
            <a:r>
              <a:rPr lang="en-US" altLang="zh-CN" dirty="0" smtClean="0"/>
              <a:t> Chen, </a:t>
            </a:r>
            <a:r>
              <a:rPr lang="en-GB" dirty="0"/>
              <a:t>March </a:t>
            </a:r>
            <a:r>
              <a:rPr lang="en-GB" dirty="0" smtClean="0"/>
              <a:t>2010</a:t>
            </a:r>
          </a:p>
          <a:p>
            <a:r>
              <a:rPr lang="en-GB" dirty="0"/>
              <a:t>Pro Asynchronous Programming with .NET, Richard </a:t>
            </a:r>
            <a:r>
              <a:rPr lang="en-GB" dirty="0" err="1" smtClean="0"/>
              <a:t>Blewett</a:t>
            </a:r>
            <a:r>
              <a:rPr lang="en-GB" dirty="0" smtClean="0"/>
              <a:t> and </a:t>
            </a:r>
            <a:r>
              <a:rPr lang="en-GB" dirty="0"/>
              <a:t>Andrew </a:t>
            </a:r>
            <a:r>
              <a:rPr lang="en-GB" dirty="0" smtClean="0"/>
              <a:t>Clymer, </a:t>
            </a:r>
            <a:r>
              <a:rPr lang="en-GB" dirty="0" err="1" smtClean="0"/>
              <a:t>Apress</a:t>
            </a:r>
            <a:r>
              <a:rPr lang="en-GB" dirty="0" smtClean="0"/>
              <a:t>, December 2013</a:t>
            </a:r>
          </a:p>
          <a:p>
            <a:r>
              <a:rPr lang="en-US" dirty="0"/>
              <a:t>Introduction to TPL </a:t>
            </a:r>
            <a:r>
              <a:rPr lang="en-US" dirty="0" smtClean="0"/>
              <a:t>Dataflow, Stephen </a:t>
            </a:r>
            <a:r>
              <a:rPr lang="en-US" dirty="0" err="1" smtClean="0"/>
              <a:t>Toub</a:t>
            </a:r>
            <a:r>
              <a:rPr lang="en-US" dirty="0" smtClean="0"/>
              <a:t>, Microsoft, April 2011</a:t>
            </a:r>
            <a:endParaRPr lang="en-GB" dirty="0" smtClean="0"/>
          </a:p>
          <a:p>
            <a:r>
              <a:rPr lang="en-GB" dirty="0" smtClean="0"/>
              <a:t>Introduction </a:t>
            </a:r>
            <a:r>
              <a:rPr lang="en-GB" dirty="0"/>
              <a:t>to </a:t>
            </a:r>
            <a:r>
              <a:rPr lang="en-GB" dirty="0" smtClean="0"/>
              <a:t>Dataflow blog series, </a:t>
            </a:r>
            <a:r>
              <a:rPr lang="en-GB" dirty="0"/>
              <a:t>Stephen Clearly, </a:t>
            </a:r>
            <a:r>
              <a:rPr lang="en-GB" dirty="0" smtClean="0"/>
              <a:t>September 2012 (http</a:t>
            </a:r>
            <a:r>
              <a:rPr lang="en-GB" dirty="0"/>
              <a:t>://blog.stephencleary.com</a:t>
            </a:r>
            <a:r>
              <a:rPr lang="en-GB" dirty="0" smtClean="0"/>
              <a:t>/)</a:t>
            </a:r>
            <a:endParaRPr lang="en-GB" dirty="0"/>
          </a:p>
          <a:p>
            <a:endParaRPr lang="en-GB" dirty="0"/>
          </a:p>
          <a:p>
            <a:endParaRPr lang="en-GB" dirty="0" smtClean="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r>
              <a:rPr lang="en-GB" dirty="0">
                <a:solidFill>
                  <a:schemeClr val="bg1"/>
                </a:solidFill>
                <a:latin typeface="Courier New" pitchFamily="49" charset="0"/>
                <a:cs typeface="Courier New" pitchFamily="49" charset="0"/>
              </a:rPr>
              <a:t/>
            </a:r>
            <a:br>
              <a:rPr lang="en-GB" dirty="0">
                <a:solidFill>
                  <a:schemeClr val="bg1"/>
                </a:solidFill>
                <a:latin typeface="Courier New" pitchFamily="49" charset="0"/>
                <a:cs typeface="Courier New" pitchFamily="49" charset="0"/>
              </a:rPr>
            </a:br>
            <a:r>
              <a:rPr lang="en-GB" sz="2400" dirty="0">
                <a:solidFill>
                  <a:schemeClr val="bg1"/>
                </a:solidFill>
                <a:latin typeface="Courier New" pitchFamily="49" charset="0"/>
                <a:cs typeface="Courier New" pitchFamily="49" charset="0"/>
              </a:rPr>
              <a:t/>
            </a:r>
            <a:br>
              <a:rPr lang="en-GB" sz="24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a:t>
            </a:r>
            <a:r>
              <a:rPr lang="en-GB" dirty="0" smtClean="0">
                <a:solidFill>
                  <a:srgbClr val="0089D0"/>
                </a:solidFill>
                <a:latin typeface="Courier New" pitchFamily="49" charset="0"/>
                <a:cs typeface="Courier New" pitchFamily="49" charset="0"/>
              </a:rPr>
              <a:t>westleyl</a:t>
            </a:r>
            <a:endParaRPr lang="en-GB" dirty="0">
              <a:solidFill>
                <a:srgbClr val="0089D0"/>
              </a:solidFill>
              <a:latin typeface="Courier New" pitchFamily="49" charset="0"/>
              <a:cs typeface="Courier New" pitchFamily="49" charset="0"/>
            </a:endParaRPr>
          </a:p>
          <a:p>
            <a:endParaRPr lang="en-GB" sz="2400" dirty="0" smtClean="0">
              <a:solidFill>
                <a:srgbClr val="609104"/>
              </a:solidFill>
              <a:latin typeface="Courier New" pitchFamily="49" charset="0"/>
              <a:cs typeface="Courier New" pitchFamily="49" charset="0"/>
            </a:endParaRPr>
          </a:p>
          <a:p>
            <a:endParaRPr lang="en-GB" sz="2400" dirty="0">
              <a:solidFill>
                <a:srgbClr val="609104"/>
              </a:solidFill>
              <a:latin typeface="Courier New" pitchFamily="49" charset="0"/>
              <a:cs typeface="Courier New" pitchFamily="49" charset="0"/>
            </a:endParaRPr>
          </a:p>
          <a:p>
            <a:r>
              <a:rPr lang="en-GB" sz="2800" dirty="0" smtClean="0">
                <a:solidFill>
                  <a:srgbClr val="0089D0"/>
                </a:solidFill>
                <a:latin typeface="Courier New" pitchFamily="49" charset="0"/>
                <a:cs typeface="Courier New" pitchFamily="49" charset="0"/>
              </a:rPr>
              <a:t>liam.westley@huddle.com</a:t>
            </a:r>
            <a:r>
              <a:rPr lang="en-GB" sz="4000" dirty="0">
                <a:solidFill>
                  <a:srgbClr val="0089D0"/>
                </a:solidFill>
                <a:latin typeface="Calibari"/>
                <a:cs typeface="Courier New" pitchFamily="49" charset="0"/>
              </a:rPr>
              <a:t/>
            </a:r>
            <a:br>
              <a:rPr lang="en-GB" sz="4000" dirty="0">
                <a:solidFill>
                  <a:srgbClr val="0089D0"/>
                </a:solidFill>
                <a:latin typeface="Calibari"/>
                <a:cs typeface="Courier New" pitchFamily="49" charset="0"/>
              </a:rPr>
            </a:br>
            <a:endParaRPr lang="en-GB" sz="4000" dirty="0" smtClean="0">
              <a:solidFill>
                <a:srgbClr val="0089D0"/>
              </a:solidFill>
              <a:latin typeface="Calibari"/>
              <a:cs typeface="Courier New" pitchFamily="49" charset="0"/>
            </a:endParaRPr>
          </a:p>
          <a:p>
            <a:r>
              <a:rPr lang="en-GB" sz="2400" dirty="0">
                <a:solidFill>
                  <a:srgbClr val="0089D0"/>
                </a:solidFill>
                <a:latin typeface="Calibari"/>
                <a:cs typeface="Courier New" pitchFamily="49" charset="0"/>
              </a:rPr>
              <a:t/>
            </a:r>
            <a:br>
              <a:rPr lang="en-GB" sz="2400" dirty="0">
                <a:solidFill>
                  <a:srgbClr val="0089D0"/>
                </a:solidFill>
                <a:latin typeface="Calibari"/>
                <a:cs typeface="Courier New" pitchFamily="49" charset="0"/>
              </a:rPr>
            </a:br>
            <a:r>
              <a:rPr lang="en-GB" sz="2800" dirty="0">
                <a:solidFill>
                  <a:srgbClr val="0089D0"/>
                </a:solidFill>
                <a:latin typeface="Calibari"/>
                <a:cs typeface="Courier New" pitchFamily="49" charset="0"/>
              </a:rPr>
              <a:t>http://geekswithblogs.net/twickers</a:t>
            </a: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smtClean="0">
                <a:solidFill>
                  <a:schemeClr val="bg1"/>
                </a:solidFill>
                <a:latin typeface="Segoe Script" pitchFamily="34" charset="0"/>
              </a:rPr>
              <a:t>A </a:t>
            </a:r>
            <a:r>
              <a:rPr lang="en-GB" sz="2400" b="1" smtClean="0">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smtClean="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lstStyle/>
          <a:p>
            <a:r>
              <a:rPr lang="en-GB" dirty="0" smtClean="0">
                <a:solidFill>
                  <a:srgbClr val="595959"/>
                </a:solidFill>
              </a:rPr>
              <a:t>Currently looking for a Quality </a:t>
            </a:r>
            <a:r>
              <a:rPr lang="en-GB" dirty="0">
                <a:solidFill>
                  <a:srgbClr val="595959"/>
                </a:solidFill>
              </a:rPr>
              <a:t>Assurance &amp; Test Automation </a:t>
            </a:r>
            <a:r>
              <a:rPr lang="en-GB" dirty="0" smtClean="0">
                <a:solidFill>
                  <a:srgbClr val="595959"/>
                </a:solidFill>
              </a:rPr>
              <a:t>Engineer</a:t>
            </a:r>
          </a:p>
          <a:p>
            <a:r>
              <a:rPr lang="en-GB" dirty="0" smtClean="0">
                <a:solidFill>
                  <a:srgbClr val="595959"/>
                </a:solidFill>
              </a:rPr>
              <a:t>Our </a:t>
            </a:r>
            <a:r>
              <a:rPr lang="en-GB" dirty="0">
                <a:solidFill>
                  <a:srgbClr val="595959"/>
                </a:solidFill>
              </a:rPr>
              <a:t>QA team is the heart of our quality factory; always thinking of the big picture and waving the flag for our customers’ </a:t>
            </a:r>
            <a:r>
              <a:rPr lang="en-GB" dirty="0" smtClean="0">
                <a:solidFill>
                  <a:srgbClr val="595959"/>
                </a:solidFill>
              </a:rPr>
              <a:t>needs</a:t>
            </a:r>
          </a:p>
          <a:p>
            <a:r>
              <a:rPr lang="en-GB" dirty="0" smtClean="0">
                <a:solidFill>
                  <a:srgbClr val="595959"/>
                </a:solidFill>
              </a:rPr>
              <a:t>Always interested in </a:t>
            </a:r>
            <a:r>
              <a:rPr lang="en-GB" smtClean="0">
                <a:solidFill>
                  <a:srgbClr val="595959"/>
                </a:solidFill>
              </a:rPr>
              <a:t>good developers </a:t>
            </a:r>
            <a:endParaRPr lang="en-GB" dirty="0" smtClean="0">
              <a:solidFill>
                <a:srgbClr val="595959"/>
              </a:solidFill>
            </a:endParaRPr>
          </a:p>
          <a:p>
            <a:r>
              <a:rPr lang="en-GB" dirty="0" smtClean="0">
                <a:solidFill>
                  <a:srgbClr val="595959"/>
                </a:solidFill>
              </a:rPr>
              <a:t>See </a:t>
            </a:r>
            <a:r>
              <a:rPr lang="en-GB" dirty="0" smtClean="0">
                <a:solidFill>
                  <a:srgbClr val="595959"/>
                </a:solidFill>
                <a:hlinkClick r:id="rId4"/>
              </a:rPr>
              <a:t>http://www.huddle.com/careers</a:t>
            </a:r>
            <a:r>
              <a:rPr lang="en-GB" dirty="0" smtClean="0">
                <a:solidFill>
                  <a:srgbClr val="595959"/>
                </a:solidFill>
              </a:rPr>
              <a:t> for more details</a:t>
            </a:r>
            <a:endParaRPr lang="en-US" dirty="0">
              <a:solidFill>
                <a:srgbClr val="595959"/>
              </a:solidFill>
            </a:endParaRPr>
          </a:p>
        </p:txBody>
      </p:sp>
    </p:spTree>
    <p:extLst>
      <p:ext uri="{BB962C8B-B14F-4D97-AF65-F5344CB8AC3E}">
        <p14:creationId xmlns:p14="http://schemas.microsoft.com/office/powerpoint/2010/main" val="155646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a:t>
            </a:r>
            <a:r>
              <a:rPr lang="en-GB" sz="3600" dirty="0" smtClean="0">
                <a:solidFill>
                  <a:schemeClr val="bg1"/>
                </a:solidFill>
              </a:rPr>
              <a:t>new,</a:t>
            </a:r>
          </a:p>
          <a:p>
            <a:pPr algn="l"/>
            <a:r>
              <a:rPr lang="en-GB" sz="3600" dirty="0" smtClean="0">
                <a:solidFill>
                  <a:schemeClr val="bg1"/>
                </a:solidFill>
              </a:rPr>
              <a:t>       except </a:t>
            </a:r>
            <a:r>
              <a:rPr lang="en-GB" sz="3600" dirty="0">
                <a:solidFill>
                  <a:schemeClr val="bg1"/>
                </a:solidFill>
              </a:rPr>
              <a:t>what has been forgotten</a:t>
            </a:r>
            <a:r>
              <a:rPr lang="en-GB" sz="3600" dirty="0" smtClean="0">
                <a:solidFill>
                  <a:schemeClr val="bg1"/>
                </a:solidFill>
              </a:rPr>
              <a:t>.’</a:t>
            </a:r>
          </a:p>
          <a:p>
            <a:pPr algn="l"/>
            <a:endParaRPr lang="en-GB" dirty="0" smtClean="0">
              <a:solidFill>
                <a:schemeClr val="bg1"/>
              </a:solidFill>
            </a:endParaRPr>
          </a:p>
          <a:p>
            <a:pPr algn="l"/>
            <a:r>
              <a:rPr lang="en-GB" dirty="0" smtClean="0">
                <a:solidFill>
                  <a:schemeClr val="bg1"/>
                </a:solidFill>
              </a:rPr>
              <a:t>                                                 Marie Antoinette</a:t>
            </a:r>
            <a:endParaRPr lang="en-GB" dirty="0">
              <a:solidFill>
                <a:schemeClr val="bg1"/>
              </a:solidFill>
            </a:endParaRP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 little bit of h</a:t>
            </a:r>
            <a:r>
              <a:rPr lang="en-GB" sz="5400" dirty="0" smtClean="0"/>
              <a:t>istory repeating …</a:t>
            </a:r>
            <a:endParaRPr lang="en-GB" sz="5400" dirty="0"/>
          </a:p>
        </p:txBody>
      </p:sp>
      <p:sp>
        <p:nvSpPr>
          <p:cNvPr id="3" name="Content Placeholder 2"/>
          <p:cNvSpPr>
            <a:spLocks noGrp="1"/>
          </p:cNvSpPr>
          <p:nvPr>
            <p:ph idx="1"/>
          </p:nvPr>
        </p:nvSpPr>
        <p:spPr/>
        <p:txBody>
          <a:bodyPr/>
          <a:lstStyle/>
          <a:p>
            <a:pPr marL="0" indent="0">
              <a:buNone/>
            </a:pPr>
            <a:r>
              <a:rPr lang="en-GB" dirty="0" smtClean="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smtClean="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Our dilemma</a:t>
            </a:r>
            <a:endParaRPr lang="en-GB" sz="5400" dirty="0"/>
          </a:p>
        </p:txBody>
      </p:sp>
      <p:sp>
        <p:nvSpPr>
          <p:cNvPr id="3" name="Content Placeholder 2"/>
          <p:cNvSpPr>
            <a:spLocks noGrp="1"/>
          </p:cNvSpPr>
          <p:nvPr>
            <p:ph idx="1"/>
          </p:nvPr>
        </p:nvSpPr>
        <p:spPr/>
        <p:txBody>
          <a:bodyPr/>
          <a:lstStyle/>
          <a:p>
            <a:pPr marL="0" indent="0">
              <a:buNone/>
            </a:pPr>
            <a:r>
              <a:rPr lang="en-GB" dirty="0" smtClean="0"/>
              <a:t>The issue with concurrent systems, and multiple threads of execution often centres around one key area.</a:t>
            </a:r>
          </a:p>
          <a:p>
            <a:pPr marL="0" indent="0">
              <a:buNone/>
            </a:pPr>
            <a:endParaRPr lang="en-GB" dirty="0"/>
          </a:p>
          <a:p>
            <a:pPr marL="0" indent="0" algn="ctr">
              <a:buNone/>
            </a:pPr>
            <a:r>
              <a:rPr lang="en-GB" sz="4800" dirty="0" smtClean="0"/>
              <a:t>SHARED STATE</a:t>
            </a:r>
          </a:p>
          <a:p>
            <a:pPr marL="0" indent="0" algn="ctr">
              <a:buNone/>
            </a:pPr>
            <a:endParaRPr lang="en-GB" dirty="0"/>
          </a:p>
          <a:p>
            <a:pPr marL="0" indent="0">
              <a:buNone/>
            </a:pPr>
            <a:r>
              <a:rPr lang="en-GB" dirty="0" smtClean="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a:bodyPr>
          <a:lstStyle/>
          <a:p>
            <a:r>
              <a:rPr lang="en-GB" dirty="0"/>
              <a:t>Computations in the actor model are partial order of </a:t>
            </a:r>
            <a:r>
              <a:rPr lang="en-GB" dirty="0" smtClean="0"/>
              <a:t>events</a:t>
            </a:r>
          </a:p>
          <a:p>
            <a:pPr lvl="1"/>
            <a:r>
              <a:rPr lang="en-GB" dirty="0" smtClean="0"/>
              <a:t>no </a:t>
            </a:r>
            <a:r>
              <a:rPr lang="en-GB" dirty="0"/>
              <a:t>longer a </a:t>
            </a:r>
            <a:r>
              <a:rPr lang="en-GB" dirty="0" smtClean="0"/>
              <a:t>sequence </a:t>
            </a:r>
            <a:r>
              <a:rPr lang="en-GB" dirty="0"/>
              <a:t>of </a:t>
            </a:r>
            <a:r>
              <a:rPr lang="en-GB" dirty="0" smtClean="0"/>
              <a:t>states</a:t>
            </a:r>
          </a:p>
          <a:p>
            <a:pPr lvl="1"/>
            <a:r>
              <a:rPr lang="en-GB" dirty="0" smtClean="0"/>
              <a:t>avoids </a:t>
            </a:r>
            <a:r>
              <a:rPr lang="en-GB" dirty="0"/>
              <a:t>sequential incremental changes to the global state of a </a:t>
            </a:r>
            <a:r>
              <a:rPr lang="en-GB" dirty="0" smtClean="0"/>
              <a:t>system</a:t>
            </a:r>
          </a:p>
          <a:p>
            <a:pPr lvl="1"/>
            <a:r>
              <a:rPr lang="en-GB" dirty="0"/>
              <a:t>w</a:t>
            </a:r>
            <a:r>
              <a:rPr lang="en-GB" dirty="0" smtClean="0"/>
              <a:t>ith no global </a:t>
            </a:r>
            <a:r>
              <a:rPr lang="en-GB" dirty="0"/>
              <a:t>state being shared, the number cases in proofs is considerably reduced</a:t>
            </a:r>
          </a:p>
          <a:p>
            <a:r>
              <a:rPr lang="en-US" altLang="zh-CN" dirty="0"/>
              <a:t>Analyzing a state model </a:t>
            </a:r>
            <a:r>
              <a:rPr lang="en-US" altLang="zh-CN" dirty="0" smtClean="0"/>
              <a:t>is difficult</a:t>
            </a:r>
            <a:endParaRPr lang="en-US" altLang="zh-CN" dirty="0"/>
          </a:p>
          <a:p>
            <a:pPr lvl="1"/>
            <a:r>
              <a:rPr lang="en-US" altLang="zh-CN" dirty="0"/>
              <a:t>Combination of state models leads to state space </a:t>
            </a:r>
            <a:r>
              <a:rPr lang="en-US" altLang="zh-CN" dirty="0" smtClean="0"/>
              <a:t>explosion*</a:t>
            </a:r>
          </a:p>
          <a:p>
            <a:pPr lvl="1"/>
            <a:endParaRPr lang="en-US" altLang="zh-CN" dirty="0"/>
          </a:p>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Example – State Space Explosion</a:t>
            </a:r>
            <a:endParaRPr lang="en-GB" sz="5400" dirty="0"/>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smtClean="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smtClean="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smtClean="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smtClean="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smtClean="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smtClean="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smtClean="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4</a:t>
            </a:r>
            <a:endParaRPr lang="en-GB" dirty="0"/>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6</a:t>
            </a:r>
            <a:endParaRPr lang="en-GB" dirty="0"/>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smtClean="0">
                <a:solidFill>
                  <a:schemeClr val="bg1"/>
                </a:solidFill>
              </a:rPr>
              <a:t>Boil</a:t>
            </a:r>
          </a:p>
          <a:p>
            <a:pPr algn="ctr"/>
            <a:r>
              <a:rPr lang="en-GB" sz="1600" dirty="0" smtClean="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smtClean="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smtClean="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smtClean="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smtClean="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Avoid </a:t>
            </a:r>
            <a:r>
              <a:rPr lang="en-GB" dirty="0"/>
              <a:t>shared memory / shared </a:t>
            </a:r>
            <a:r>
              <a:rPr lang="en-GB" dirty="0" smtClean="0"/>
              <a:t>state</a:t>
            </a:r>
          </a:p>
          <a:p>
            <a:pPr lvl="1"/>
            <a:r>
              <a:rPr lang="en-GB" dirty="0"/>
              <a:t>b</a:t>
            </a:r>
            <a:r>
              <a:rPr lang="en-GB" dirty="0" smtClean="0"/>
              <a:t>ind </a:t>
            </a:r>
            <a:r>
              <a:rPr lang="en-GB" dirty="0"/>
              <a:t>control and data into messages, or </a:t>
            </a:r>
            <a:r>
              <a:rPr lang="en-GB" dirty="0" smtClean="0"/>
              <a:t>tokens</a:t>
            </a:r>
          </a:p>
          <a:p>
            <a:pPr lvl="1"/>
            <a:r>
              <a:rPr lang="en-GB" dirty="0"/>
              <a:t>p</a:t>
            </a:r>
            <a:r>
              <a:rPr lang="en-GB" dirty="0" smtClean="0"/>
              <a:t>rocess </a:t>
            </a:r>
            <a:r>
              <a:rPr lang="en-GB" dirty="0"/>
              <a:t>inputs, provide </a:t>
            </a:r>
            <a:r>
              <a:rPr lang="en-GB" dirty="0" smtClean="0"/>
              <a:t>outputs</a:t>
            </a:r>
          </a:p>
          <a:p>
            <a:pPr lvl="1"/>
            <a:r>
              <a:rPr lang="en-GB" dirty="0"/>
              <a:t>s</a:t>
            </a:r>
            <a:r>
              <a:rPr lang="en-GB" dirty="0" smtClean="0"/>
              <a:t>ay </a:t>
            </a:r>
            <a:r>
              <a:rPr lang="en-GB" dirty="0"/>
              <a:t>no to lock statements or </a:t>
            </a:r>
            <a:r>
              <a:rPr lang="en-GB" dirty="0" smtClean="0"/>
              <a:t>thread state</a:t>
            </a:r>
          </a:p>
          <a:p>
            <a:pPr lvl="1"/>
            <a:r>
              <a:rPr lang="en-GB" dirty="0" smtClean="0"/>
              <a:t>Information in </a:t>
            </a:r>
            <a:r>
              <a:rPr lang="en-GB" dirty="0"/>
              <a:t>an actor computation is intended to be transmitted by, and only by, </a:t>
            </a:r>
            <a:r>
              <a:rPr lang="en-GB" dirty="0" smtClean="0"/>
              <a:t>messages</a:t>
            </a:r>
            <a:endParaRPr lang="en-GB" dirty="0"/>
          </a:p>
          <a:p>
            <a:r>
              <a:rPr lang="en-GB" dirty="0" smtClean="0"/>
              <a:t>No </a:t>
            </a:r>
            <a:r>
              <a:rPr lang="en-GB" dirty="0"/>
              <a:t>concept of </a:t>
            </a:r>
            <a:r>
              <a:rPr lang="en-GB" dirty="0" smtClean="0"/>
              <a:t>broadcasting </a:t>
            </a:r>
            <a:r>
              <a:rPr lang="en-GB" dirty="0"/>
              <a:t>a </a:t>
            </a:r>
            <a:r>
              <a:rPr lang="en-GB" dirty="0" smtClean="0"/>
              <a:t>message</a:t>
            </a:r>
          </a:p>
          <a:p>
            <a:pPr lvl="1"/>
            <a:r>
              <a:rPr lang="en-GB" dirty="0" smtClean="0"/>
              <a:t>With no </a:t>
            </a:r>
            <a:r>
              <a:rPr lang="en-GB" dirty="0"/>
              <a:t>global state, </a:t>
            </a:r>
            <a:r>
              <a:rPr lang="en-GB" dirty="0" smtClean="0"/>
              <a:t>we cannot have a well-defined </a:t>
            </a:r>
            <a:r>
              <a:rPr lang="en-GB" dirty="0"/>
              <a:t>concept of "every actor</a:t>
            </a:r>
            <a:r>
              <a:rPr lang="en-GB" dirty="0" smtClean="0"/>
              <a:t>"</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19155</TotalTime>
  <Words>2284</Words>
  <Application>Microsoft Office PowerPoint</Application>
  <PresentationFormat>Custom</PresentationFormat>
  <Paragraphs>467</Paragraphs>
  <Slides>37</Slides>
  <Notes>37</Notes>
  <HiddenSlides>2</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Everything is awesome !!!!</vt:lpstr>
      <vt:lpstr>PowerPoint Presentation</vt:lpstr>
      <vt:lpstr>PowerPoint Presentation</vt:lpstr>
      <vt:lpstr>PowerPoint Presentation</vt:lpstr>
      <vt:lpstr>PowerPoint Presentation</vt:lpstr>
      <vt:lpstr>ActionBlock&lt;T&gt;</vt:lpstr>
      <vt:lpstr>ActionBlock&lt;T&gt;</vt:lpstr>
      <vt:lpstr>TransformBlock&lt;TInput, Toutput&gt;</vt:lpstr>
      <vt:lpstr>TransformBlock&lt;TInput, TOutput&gt;</vt:lpstr>
      <vt:lpstr>PowerPoint Presentation</vt:lpstr>
      <vt:lpstr>BufferBlock&lt;T&gt;</vt:lpstr>
      <vt:lpstr>Competing Consumers - BufferBlock</vt:lpstr>
      <vt:lpstr>PowerPoint Presentation</vt:lpstr>
      <vt:lpstr>Filtering with LinkTo</vt:lpstr>
      <vt:lpstr>Filtering with TransformManyBlock</vt:lpstr>
      <vt:lpstr>PowerPoint Presentation</vt:lpstr>
      <vt:lpstr>BroadcastBlock</vt:lpstr>
      <vt:lpstr>PubSub - BroadcastBlock + BufferBlock</vt:lpstr>
      <vt:lpstr>PowerPoint Presentation</vt:lpstr>
      <vt:lpstr>Other blocks</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359</cp:revision>
  <dcterms:created xsi:type="dcterms:W3CDTF">2012-05-28T10:49:18Z</dcterms:created>
  <dcterms:modified xsi:type="dcterms:W3CDTF">2014-07-29T17:07:01Z</dcterms:modified>
</cp:coreProperties>
</file>